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42" r:id="rId2"/>
  </p:sldMasterIdLst>
  <p:notesMasterIdLst>
    <p:notesMasterId r:id="rId69"/>
  </p:notesMasterIdLst>
  <p:handoutMasterIdLst>
    <p:handoutMasterId r:id="rId70"/>
  </p:handoutMasterIdLst>
  <p:sldIdLst>
    <p:sldId id="265" r:id="rId3"/>
    <p:sldId id="348" r:id="rId4"/>
    <p:sldId id="338" r:id="rId5"/>
    <p:sldId id="419" r:id="rId6"/>
    <p:sldId id="417" r:id="rId7"/>
    <p:sldId id="420" r:id="rId8"/>
    <p:sldId id="349" r:id="rId9"/>
    <p:sldId id="421" r:id="rId10"/>
    <p:sldId id="350" r:id="rId11"/>
    <p:sldId id="422" r:id="rId12"/>
    <p:sldId id="351" r:id="rId13"/>
    <p:sldId id="423" r:id="rId14"/>
    <p:sldId id="353" r:id="rId15"/>
    <p:sldId id="354" r:id="rId16"/>
    <p:sldId id="355" r:id="rId17"/>
    <p:sldId id="356" r:id="rId18"/>
    <p:sldId id="357" r:id="rId19"/>
    <p:sldId id="359" r:id="rId20"/>
    <p:sldId id="360" r:id="rId21"/>
    <p:sldId id="361" r:id="rId22"/>
    <p:sldId id="362" r:id="rId23"/>
    <p:sldId id="363" r:id="rId24"/>
    <p:sldId id="364" r:id="rId25"/>
    <p:sldId id="365" r:id="rId26"/>
    <p:sldId id="366" r:id="rId27"/>
    <p:sldId id="367" r:id="rId28"/>
    <p:sldId id="368" r:id="rId29"/>
    <p:sldId id="369" r:id="rId30"/>
    <p:sldId id="370" r:id="rId31"/>
    <p:sldId id="371" r:id="rId32"/>
    <p:sldId id="424" r:id="rId33"/>
    <p:sldId id="425" r:id="rId34"/>
    <p:sldId id="426" r:id="rId35"/>
    <p:sldId id="375" r:id="rId36"/>
    <p:sldId id="376" r:id="rId37"/>
    <p:sldId id="427" r:id="rId38"/>
    <p:sldId id="428" r:id="rId39"/>
    <p:sldId id="379" r:id="rId40"/>
    <p:sldId id="380" r:id="rId41"/>
    <p:sldId id="381" r:id="rId42"/>
    <p:sldId id="429" r:id="rId43"/>
    <p:sldId id="430" r:id="rId44"/>
    <p:sldId id="431" r:id="rId45"/>
    <p:sldId id="384" r:id="rId46"/>
    <p:sldId id="387" r:id="rId47"/>
    <p:sldId id="399" r:id="rId48"/>
    <p:sldId id="415" r:id="rId49"/>
    <p:sldId id="403" r:id="rId50"/>
    <p:sldId id="404" r:id="rId51"/>
    <p:sldId id="432" r:id="rId52"/>
    <p:sldId id="405" r:id="rId53"/>
    <p:sldId id="406" r:id="rId54"/>
    <p:sldId id="408" r:id="rId55"/>
    <p:sldId id="409" r:id="rId56"/>
    <p:sldId id="414" r:id="rId57"/>
    <p:sldId id="433" r:id="rId58"/>
    <p:sldId id="407" r:id="rId59"/>
    <p:sldId id="412" r:id="rId60"/>
    <p:sldId id="413" r:id="rId61"/>
    <p:sldId id="437" r:id="rId62"/>
    <p:sldId id="435" r:id="rId63"/>
    <p:sldId id="436" r:id="rId64"/>
    <p:sldId id="390" r:id="rId65"/>
    <p:sldId id="392" r:id="rId66"/>
    <p:sldId id="393" r:id="rId67"/>
    <p:sldId id="438" r:id="rId68"/>
  </p:sldIdLst>
  <p:sldSz cx="9144000" cy="6858000" type="screen4x3"/>
  <p:notesSz cx="7023100" cy="9309100"/>
  <p:custDataLst>
    <p:tags r:id="rId7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AAAA"/>
    <a:srgbClr val="DE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79" autoAdjust="0"/>
    <p:restoredTop sz="94718" autoAdjust="0"/>
  </p:normalViewPr>
  <p:slideViewPr>
    <p:cSldViewPr snapToGrid="0">
      <p:cViewPr>
        <p:scale>
          <a:sx n="90" d="100"/>
          <a:sy n="90" d="100"/>
        </p:scale>
        <p:origin x="-2550" y="-690"/>
      </p:cViewPr>
      <p:guideLst>
        <p:guide orient="horz" pos="2160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-2850" y="-96"/>
      </p:cViewPr>
      <p:guideLst>
        <p:guide orient="horz" pos="2932"/>
        <p:guide pos="221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" Type="http://schemas.openxmlformats.org/officeDocument/2006/relationships/slide" Target="slides/slide5.xml"/><Relationship Id="rId71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handoutMaster" Target="handoutMasters/handout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2969" cy="464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28" tIns="46214" rIns="92428" bIns="46214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8525" y="0"/>
            <a:ext cx="3042968" cy="464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28" tIns="46214" rIns="92428" bIns="46214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1228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42685"/>
            <a:ext cx="3042969" cy="464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28" tIns="46214" rIns="92428" bIns="46214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228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8525" y="8842685"/>
            <a:ext cx="3042968" cy="464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28" tIns="46214" rIns="92428" bIns="46214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03C7419-61D9-46C1-97E9-76E9D8F8C3E9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1028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2969" cy="464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28" tIns="46214" rIns="92428" bIns="46214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8525" y="0"/>
            <a:ext cx="3042968" cy="464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28" tIns="46214" rIns="92428" bIns="46214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4275" y="700088"/>
            <a:ext cx="4654550" cy="34909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18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2472" y="4422144"/>
            <a:ext cx="5618157" cy="4188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28" tIns="46214" rIns="92428" bIns="462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218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2685"/>
            <a:ext cx="3042969" cy="464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28" tIns="46214" rIns="92428" bIns="46214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218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8525" y="8842685"/>
            <a:ext cx="3042968" cy="464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28" tIns="46214" rIns="92428" bIns="46214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603C3B5-9CFC-4B60-AD1F-942309290D4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9016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PAL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NTSC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PAL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NTSC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Rendering_(computer_graphics)" TargetMode="External"/><Relationship Id="rId13" Type="http://schemas.openxmlformats.org/officeDocument/2006/relationships/hyperlink" Target="http://en.wikipedia.org/wiki/Hardware_acceleration" TargetMode="External"/><Relationship Id="rId3" Type="http://schemas.openxmlformats.org/officeDocument/2006/relationships/hyperlink" Target="http://en.wikipedia.org/wiki/Pixel_shader" TargetMode="External"/><Relationship Id="rId7" Type="http://schemas.openxmlformats.org/officeDocument/2006/relationships/hyperlink" Target="http://en.wikipedia.org/wiki/OpenGL" TargetMode="External"/><Relationship Id="rId12" Type="http://schemas.openxmlformats.org/officeDocument/2006/relationships/hyperlink" Target="http://en.wikipedia.org/wiki/Video_game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OpenGL_ES" TargetMode="External"/><Relationship Id="rId11" Type="http://schemas.openxmlformats.org/officeDocument/2006/relationships/hyperlink" Target="http://en.wikipedia.org/wiki/3D_computer_graphics" TargetMode="External"/><Relationship Id="rId5" Type="http://schemas.openxmlformats.org/officeDocument/2006/relationships/hyperlink" Target="http://en.wikipedia.org/wiki/Geometry_shader" TargetMode="External"/><Relationship Id="rId10" Type="http://schemas.openxmlformats.org/officeDocument/2006/relationships/hyperlink" Target="http://en.wikipedia.org/wiki/2D_computer_graphics" TargetMode="External"/><Relationship Id="rId4" Type="http://schemas.openxmlformats.org/officeDocument/2006/relationships/hyperlink" Target="http://en.wikipedia.org/wiki/Vertex_shader" TargetMode="External"/><Relationship Id="rId9" Type="http://schemas.openxmlformats.org/officeDocument/2006/relationships/hyperlink" Target="http://en.wikipedia.org/wiki/Application_programming_interface" TargetMode="External"/><Relationship Id="rId14" Type="http://schemas.openxmlformats.org/officeDocument/2006/relationships/hyperlink" Target="http://en.wikipedia.org/wiki/Graphics_processing_unit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“Hero” processors</a:t>
            </a:r>
            <a:r>
              <a:rPr lang="en-US" baseline="0" dirty="0" smtClean="0"/>
              <a:t> are the most popular devices available from the portfolio.  They have all been recently released, have the most up-to-date collateral </a:t>
            </a:r>
            <a:r>
              <a:rPr lang="en-US" baseline="0" smtClean="0"/>
              <a:t>and software </a:t>
            </a:r>
            <a:r>
              <a:rPr lang="en-US" baseline="0" dirty="0" smtClean="0"/>
              <a:t>and have the best </a:t>
            </a:r>
            <a:r>
              <a:rPr lang="en-US" baseline="0" smtClean="0"/>
              <a:t>available support.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41AA2-15A7-4DFB-BEB4-7F54C75403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7700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defTabSz="914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18C1-3EEF-4602-9777-CACBEB7B4EB5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69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5A236DD-3785-41BF-A455-B1A0375F8507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24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b="1" dirty="0" smtClean="0"/>
              <a:t>VPFE – Video Port Front End</a:t>
            </a:r>
          </a:p>
          <a:p>
            <a:pPr eaLnBrk="1" hangingPunct="1"/>
            <a:r>
              <a:rPr lang="en-US" b="1" dirty="0" smtClean="0"/>
              <a:t>BT 656 – digital video Protocol for</a:t>
            </a:r>
            <a:r>
              <a:rPr lang="en-US" b="1" baseline="0" dirty="0" smtClean="0"/>
              <a:t> streaming </a:t>
            </a:r>
            <a:r>
              <a:rPr lang="en-US" dirty="0" smtClean="0"/>
              <a:t>uncompressed </a:t>
            </a:r>
            <a:r>
              <a:rPr lang="en-US" dirty="0" smtClean="0">
                <a:hlinkClick r:id="rId3" tooltip="PAL"/>
              </a:rPr>
              <a:t>PAL</a:t>
            </a:r>
            <a:r>
              <a:rPr lang="en-US" dirty="0" smtClean="0"/>
              <a:t> or </a:t>
            </a:r>
            <a:r>
              <a:rPr lang="en-US" dirty="0" smtClean="0">
                <a:hlinkClick r:id="rId4" tooltip="NTSC"/>
              </a:rPr>
              <a:t>NTSC</a:t>
            </a:r>
            <a:r>
              <a:rPr lang="en-US" dirty="0" smtClean="0"/>
              <a:t> </a:t>
            </a:r>
          </a:p>
          <a:p>
            <a:pPr eaLnBrk="1" hangingPunct="1"/>
            <a:r>
              <a:rPr lang="en-US" b="1" dirty="0" smtClean="0"/>
              <a:t>CCD – Charged Couple device (digital camera)</a:t>
            </a:r>
          </a:p>
          <a:p>
            <a:pPr eaLnBrk="1" hangingPunct="1"/>
            <a:r>
              <a:rPr lang="en-US" b="1" dirty="0" smtClean="0"/>
              <a:t>CCDC – Charge Couple device controller</a:t>
            </a:r>
          </a:p>
          <a:p>
            <a:pPr eaLnBrk="1" hangingPunct="1"/>
            <a:r>
              <a:rPr lang="en-US" b="1" dirty="0" smtClean="0"/>
              <a:t>75MHZ input pixel clock  (2Kx1Kx30fps)</a:t>
            </a:r>
          </a:p>
          <a:p>
            <a:pPr eaLnBrk="1" hangingPunct="1"/>
            <a:endParaRPr lang="en-US" b="1" dirty="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5A236DD-3785-41BF-A455-B1A0375F8507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25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b="1" dirty="0" smtClean="0"/>
              <a:t>VPFE – Video Port Front End</a:t>
            </a:r>
          </a:p>
          <a:p>
            <a:pPr eaLnBrk="1" hangingPunct="1"/>
            <a:r>
              <a:rPr lang="en-US" b="1" dirty="0" smtClean="0"/>
              <a:t>BT 656 – digital video Protocol for</a:t>
            </a:r>
            <a:r>
              <a:rPr lang="en-US" b="1" baseline="0" dirty="0" smtClean="0"/>
              <a:t> streaming </a:t>
            </a:r>
            <a:r>
              <a:rPr lang="en-US" dirty="0" smtClean="0"/>
              <a:t>uncompressed </a:t>
            </a:r>
            <a:r>
              <a:rPr lang="en-US" dirty="0" smtClean="0">
                <a:hlinkClick r:id="rId3" tooltip="PAL"/>
              </a:rPr>
              <a:t>PAL</a:t>
            </a:r>
            <a:r>
              <a:rPr lang="en-US" dirty="0" smtClean="0"/>
              <a:t> or </a:t>
            </a:r>
            <a:r>
              <a:rPr lang="en-US" dirty="0" smtClean="0">
                <a:hlinkClick r:id="rId4" tooltip="NTSC"/>
              </a:rPr>
              <a:t>NTSC</a:t>
            </a:r>
            <a:r>
              <a:rPr lang="en-US" dirty="0" smtClean="0"/>
              <a:t> </a:t>
            </a:r>
          </a:p>
          <a:p>
            <a:pPr eaLnBrk="1" hangingPunct="1"/>
            <a:r>
              <a:rPr lang="en-US" b="1" dirty="0" smtClean="0"/>
              <a:t>CCD – Charged Couple device (digital camera)</a:t>
            </a:r>
          </a:p>
          <a:p>
            <a:pPr eaLnBrk="1" hangingPunct="1"/>
            <a:r>
              <a:rPr lang="en-US" b="1" dirty="0" smtClean="0"/>
              <a:t>CCDC – Charge Couple device controller</a:t>
            </a:r>
          </a:p>
          <a:p>
            <a:pPr defTabSz="914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For 16 bits interface, two VPFE are connected together </a:t>
            </a:r>
          </a:p>
          <a:p>
            <a:r>
              <a:rPr lang="en-US" b="1" dirty="0" smtClean="0"/>
              <a:t>Row data - </a:t>
            </a:r>
            <a:r>
              <a:rPr lang="en-US" dirty="0" smtClean="0">
                <a:latin typeface="+mn-lt"/>
              </a:rPr>
              <a:t>color filter array (CFA or RGB color space </a:t>
            </a:r>
            <a:r>
              <a:rPr lang="en-US" dirty="0" err="1" smtClean="0">
                <a:latin typeface="+mn-lt"/>
              </a:rPr>
              <a:t>Foveon</a:t>
            </a:r>
            <a:r>
              <a:rPr lang="en-US" dirty="0" smtClean="0">
                <a:latin typeface="+mn-lt"/>
              </a:rPr>
              <a:t> X3 sensors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634BEBD-F97A-4391-B9A3-A9100FE494AC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26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Aft>
                <a:spcPts val="300"/>
              </a:spcAft>
              <a:buClr>
                <a:srgbClr val="336699"/>
              </a:buClr>
              <a:buSzPct val="85000"/>
            </a:pPr>
            <a:r>
              <a:rPr lang="en-US" b="1" dirty="0" smtClean="0">
                <a:solidFill>
                  <a:srgbClr val="000000"/>
                </a:solidFill>
              </a:rPr>
              <a:t>(Ipv4, Ipv6, 802.3x)  - software support</a:t>
            </a:r>
          </a:p>
          <a:p>
            <a:pPr eaLnBrk="1" hangingPunct="1">
              <a:spcAft>
                <a:spcPts val="300"/>
              </a:spcAft>
              <a:buClr>
                <a:srgbClr val="336699"/>
              </a:buClr>
              <a:buSzPct val="85000"/>
            </a:pPr>
            <a:r>
              <a:rPr lang="en-US" b="1" dirty="0" smtClean="0">
                <a:solidFill>
                  <a:srgbClr val="000000"/>
                </a:solidFill>
              </a:rPr>
              <a:t>MDIO – Management Data Input-Output serial link to talk to the physical front end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121F866-2EE9-47FD-95F6-923E8825A0A8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28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b="1" dirty="0" smtClean="0"/>
              <a:t>eXtensible Host Controller Interface (</a:t>
            </a:r>
            <a:r>
              <a:rPr lang="en-US" b="1" dirty="0" err="1" smtClean="0"/>
              <a:t>xHCI</a:t>
            </a:r>
            <a:r>
              <a:rPr lang="en-US" b="1" dirty="0" smtClean="0"/>
              <a:t>)</a:t>
            </a:r>
            <a:r>
              <a:rPr lang="en-US" dirty="0" smtClean="0"/>
              <a:t> is a computer interface specification</a:t>
            </a:r>
          </a:p>
          <a:p>
            <a:pPr eaLnBrk="1" hangingPunct="1"/>
            <a:r>
              <a:rPr lang="en-US" dirty="0" smtClean="0"/>
              <a:t>DM/DP</a:t>
            </a:r>
            <a:r>
              <a:rPr lang="en-US" baseline="0" dirty="0" smtClean="0"/>
              <a:t>  differential physical interface, data plus data minus</a:t>
            </a:r>
          </a:p>
          <a:p>
            <a:pPr eaLnBrk="1" hangingPunct="1"/>
            <a:r>
              <a:rPr lang="en-US" baseline="0" dirty="0" smtClean="0"/>
              <a:t>Super Speed – 5G not supported </a:t>
            </a:r>
          </a:p>
          <a:p>
            <a:r>
              <a:rPr lang="en-US" dirty="0" smtClean="0">
                <a:latin typeface="+mn-lt"/>
              </a:rPr>
              <a:t>Internal DMA controller</a:t>
            </a:r>
          </a:p>
          <a:p>
            <a:r>
              <a:rPr lang="en-US" dirty="0" smtClean="0">
                <a:latin typeface="+mn-lt"/>
              </a:rPr>
              <a:t>– Descriptor caching and data pre-fetching ensures high performance</a:t>
            </a:r>
          </a:p>
          <a:p>
            <a:r>
              <a:rPr lang="en-US" dirty="0" smtClean="0">
                <a:latin typeface="+mn-lt"/>
              </a:rPr>
              <a:t>– Dynamic FIFO memory allocation for all endpoints</a:t>
            </a:r>
          </a:p>
          <a:p>
            <a:r>
              <a:rPr lang="en-US" dirty="0" smtClean="0">
                <a:latin typeface="+mn-lt"/>
              </a:rPr>
              <a:t>OCP – open Core Protocol 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121F866-2EE9-47FD-95F6-923E8825A0A8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29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b="1" dirty="0" smtClean="0"/>
              <a:t>eXtensible Host Controller Interface (</a:t>
            </a:r>
            <a:r>
              <a:rPr lang="en-US" b="1" dirty="0" err="1" smtClean="0"/>
              <a:t>xHCI</a:t>
            </a:r>
            <a:r>
              <a:rPr lang="en-US" b="1" dirty="0" smtClean="0"/>
              <a:t>)</a:t>
            </a:r>
            <a:r>
              <a:rPr lang="en-US" dirty="0" smtClean="0"/>
              <a:t> is a computer interface specification</a:t>
            </a:r>
          </a:p>
          <a:p>
            <a:pPr eaLnBrk="1" hangingPunct="1"/>
            <a:r>
              <a:rPr lang="en-US" dirty="0" smtClean="0"/>
              <a:t>DM/DP</a:t>
            </a:r>
            <a:r>
              <a:rPr lang="en-US" baseline="0" dirty="0" smtClean="0"/>
              <a:t>  differential physical interface, data plus data minus</a:t>
            </a:r>
          </a:p>
          <a:p>
            <a:pPr eaLnBrk="1" hangingPunct="1"/>
            <a:r>
              <a:rPr lang="en-US" baseline="0" dirty="0" smtClean="0"/>
              <a:t>Super Speed – 5G not supported </a:t>
            </a:r>
          </a:p>
          <a:p>
            <a:r>
              <a:rPr lang="en-US" dirty="0" smtClean="0">
                <a:latin typeface="+mn-lt"/>
              </a:rPr>
              <a:t>Internal DMA controller</a:t>
            </a:r>
          </a:p>
          <a:p>
            <a:r>
              <a:rPr lang="en-US" dirty="0" smtClean="0">
                <a:latin typeface="+mn-lt"/>
              </a:rPr>
              <a:t>– Descriptor caching and data pre-fetching ensures high performance</a:t>
            </a:r>
          </a:p>
          <a:p>
            <a:r>
              <a:rPr lang="en-US" dirty="0" smtClean="0">
                <a:latin typeface="+mn-lt"/>
              </a:rPr>
              <a:t>– Dynamic FIFO memory allocation for all endpoints</a:t>
            </a:r>
          </a:p>
          <a:p>
            <a:r>
              <a:rPr lang="en-US" dirty="0" smtClean="0">
                <a:latin typeface="+mn-lt"/>
              </a:rPr>
              <a:t>OCP – open Core Protocol  )additional P – Presence - assertions and constraints</a:t>
            </a:r>
          </a:p>
          <a:p>
            <a:r>
              <a:rPr lang="en-US" i="1" dirty="0" smtClean="0"/>
              <a:t>UTMI</a:t>
            </a:r>
            <a:r>
              <a:rPr lang="en-US" dirty="0" smtClean="0"/>
              <a:t>, USB 2.0 Transceiver Macrocell Interface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8AFBB12-A295-4E14-B215-7F2047C534BB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30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964" indent="-174964">
              <a:buFontTx/>
              <a:buChar char="-"/>
            </a:pPr>
            <a:r>
              <a:rPr lang="en-US" dirty="0" smtClean="0"/>
              <a:t>ARM + PRU + memories + peripherals = </a:t>
            </a:r>
            <a:r>
              <a:rPr lang="en-US" dirty="0" err="1" smtClean="0"/>
              <a:t>SoC</a:t>
            </a:r>
            <a:endParaRPr lang="en-US" dirty="0" smtClean="0"/>
          </a:p>
          <a:p>
            <a:pPr marL="174964" indent="-174964">
              <a:buFontTx/>
              <a:buChar char="-"/>
            </a:pPr>
            <a:r>
              <a:rPr lang="en-US" dirty="0" smtClean="0"/>
              <a:t>PRU works as a co-processor in</a:t>
            </a:r>
            <a:r>
              <a:rPr lang="en-US" baseline="0" dirty="0" smtClean="0"/>
              <a:t> system-level implementation, or</a:t>
            </a:r>
            <a:endParaRPr lang="en-US" dirty="0" smtClean="0"/>
          </a:p>
          <a:p>
            <a:r>
              <a:rPr lang="en-US" dirty="0" smtClean="0"/>
              <a:t>-  </a:t>
            </a:r>
            <a:r>
              <a:rPr lang="en-US" baseline="0" dirty="0" smtClean="0"/>
              <a:t>PRU works independently</a:t>
            </a:r>
            <a:endParaRPr lang="en-US" dirty="0" smtClean="0"/>
          </a:p>
          <a:p>
            <a:pPr marL="174964" indent="-174964">
              <a:buFontTx/>
              <a:buChar char="-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4701F91-29EB-40D2-B9D7-8C42FB260373}" type="datetime1">
              <a:rPr lang="en-US" smtClean="0"/>
              <a:pPr/>
              <a:t>11/10/2014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F74D21E-FC2D-4C2D-A54C-47F1D12D0BD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51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PMU – Programming Multi-channel Unit  (The ARM module)</a:t>
            </a:r>
          </a:p>
          <a:p>
            <a:r>
              <a:rPr lang="en-US" dirty="0" smtClean="0"/>
              <a:t>LPDDR - Low Power Double Data Rate memory   266MHZ</a:t>
            </a:r>
          </a:p>
          <a:p>
            <a:r>
              <a:rPr lang="en-US" dirty="0" smtClean="0"/>
              <a:t>DDR3 – 400MHZ</a:t>
            </a:r>
          </a:p>
          <a:p>
            <a:r>
              <a:rPr lang="en-US" dirty="0" smtClean="0"/>
              <a:t>DDR3L – low voltage DDR3</a:t>
            </a:r>
          </a:p>
          <a:p>
            <a:r>
              <a:rPr lang="en-US" dirty="0" smtClean="0"/>
              <a:t>OCMC – On chip memory controller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4701F91-29EB-40D2-B9D7-8C42FB260373}" type="datetime1">
              <a:rPr lang="en-US" smtClean="0"/>
              <a:pPr/>
              <a:t>11/10/2014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F74D21E-FC2D-4C2D-A54C-47F1D12D0BD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51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976" indent="-288837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347" indent="-231069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486" indent="-231069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625" indent="-231069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763" indent="-23106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902" indent="-23106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6041" indent="-23106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8179" indent="-23106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9012023-4196-4B37-A6E4-39C1CD6ABA8F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36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EPOS  - Electronic point of sale</a:t>
            </a:r>
          </a:p>
          <a:p>
            <a:r>
              <a:rPr lang="en-US" dirty="0" smtClean="0"/>
              <a:t>SK – Software Kit</a:t>
            </a:r>
          </a:p>
          <a:p>
            <a:r>
              <a:rPr lang="en-US" dirty="0" smtClean="0"/>
              <a:t>IDK – Industrial Development Kit</a:t>
            </a:r>
          </a:p>
          <a:p>
            <a:r>
              <a:rPr lang="en-US" dirty="0" smtClean="0"/>
              <a:t>HS- High Security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18C1-3EEF-4602-9777-CACBEB7B4EB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5207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976" indent="-288837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347" indent="-231069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486" indent="-231069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625" indent="-231069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763" indent="-23106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902" indent="-23106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6041" indent="-23106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8179" indent="-23106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9012023-4196-4B37-A6E4-39C1CD6ABA8F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37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defTabSz="914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18C1-3EEF-4602-9777-CACBEB7B4EB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8695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defTabSz="914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18C1-3EEF-4602-9777-CACBEB7B4EB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8695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7A1FD-7724-438B-B8A7-4171430615C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0467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45E3496-450F-4F82-9D00-572C1809C5B1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45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45E3496-450F-4F82-9D00-572C1809C5B1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47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45E3496-450F-4F82-9D00-572C1809C5B1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48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45E3496-450F-4F82-9D00-572C1809C5B1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49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45E3496-450F-4F82-9D00-572C1809C5B1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50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45E3496-450F-4F82-9D00-572C1809C5B1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51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18C1-3EEF-4602-9777-CACBEB7B4EB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1591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45E3496-450F-4F82-9D00-572C1809C5B1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52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45E3496-450F-4F82-9D00-572C1809C5B1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53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45E3496-450F-4F82-9D00-572C1809C5B1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54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45E3496-450F-4F82-9D00-572C1809C5B1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55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45E3496-450F-4F82-9D00-572C1809C5B1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56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PMU – Programming Multi-channel Unit  (The ARM module)</a:t>
            </a:r>
          </a:p>
          <a:p>
            <a:r>
              <a:rPr lang="en-US" dirty="0" smtClean="0"/>
              <a:t>LPDDR - Low Power Double Data Rate memory   266MHZ</a:t>
            </a:r>
          </a:p>
          <a:p>
            <a:r>
              <a:rPr lang="en-US" dirty="0" smtClean="0"/>
              <a:t>DDR3 – 400MHZ</a:t>
            </a:r>
          </a:p>
          <a:p>
            <a:r>
              <a:rPr lang="en-US" dirty="0" smtClean="0"/>
              <a:t>DDR3L – low voltage DDR3</a:t>
            </a:r>
          </a:p>
          <a:p>
            <a:r>
              <a:rPr lang="en-US" dirty="0" smtClean="0"/>
              <a:t>OCMC – On chip memory controller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4701F91-29EB-40D2-B9D7-8C42FB260373}" type="datetime1">
              <a:rPr lang="en-US" smtClean="0"/>
              <a:pPr/>
              <a:t>11/10/2014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F74D21E-FC2D-4C2D-A54C-47F1D12D0BDC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51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PMU – Programming Multi-channel Unit  (The ARM module)</a:t>
            </a:r>
          </a:p>
          <a:p>
            <a:r>
              <a:rPr lang="en-US" dirty="0" smtClean="0"/>
              <a:t>LPDDR - Low Power Double Data Rate memory   266MHZ</a:t>
            </a:r>
          </a:p>
          <a:p>
            <a:r>
              <a:rPr lang="en-US" dirty="0" smtClean="0"/>
              <a:t>DDR3 – 400MHZ</a:t>
            </a:r>
          </a:p>
          <a:p>
            <a:r>
              <a:rPr lang="en-US" dirty="0" smtClean="0"/>
              <a:t>DDR3L – low voltage DDR3</a:t>
            </a:r>
          </a:p>
          <a:p>
            <a:r>
              <a:rPr lang="en-US" dirty="0" smtClean="0"/>
              <a:t>OCMC – On chip memory controller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4701F91-29EB-40D2-B9D7-8C42FB260373}" type="datetime1">
              <a:rPr lang="en-US" smtClean="0"/>
              <a:pPr/>
              <a:t>11/10/2014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F74D21E-FC2D-4C2D-A54C-47F1D12D0BDC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51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PMU – Programming Multi-channel Unit  (The ARM module)</a:t>
            </a:r>
          </a:p>
          <a:p>
            <a:r>
              <a:rPr lang="en-US" dirty="0" smtClean="0"/>
              <a:t>LPDDR - Low Power Double Data Rate memory   266MHZ</a:t>
            </a:r>
          </a:p>
          <a:p>
            <a:r>
              <a:rPr lang="en-US" dirty="0" smtClean="0"/>
              <a:t>DDR3 – 400MHZ</a:t>
            </a:r>
          </a:p>
          <a:p>
            <a:r>
              <a:rPr lang="en-US" dirty="0" smtClean="0"/>
              <a:t>DDR3L – low voltage DDR3</a:t>
            </a:r>
          </a:p>
          <a:p>
            <a:r>
              <a:rPr lang="en-US" dirty="0" smtClean="0"/>
              <a:t>OCMC – On chip memory controller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4701F91-29EB-40D2-B9D7-8C42FB260373}" type="datetime1">
              <a:rPr lang="en-US" smtClean="0"/>
              <a:pPr/>
              <a:t>11/10/2014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F74D21E-FC2D-4C2D-A54C-47F1D12D0BDC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51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1269E-7889-4BB4-AAA2-2887C01AFD36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339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defTabSz="914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SGX530 – graphics Accelerator - features </a:t>
            </a:r>
            <a:r>
              <a:rPr lang="en-US" dirty="0" smtClean="0">
                <a:hlinkClick r:id="rId3" action="ppaction://hlinkfile" tooltip="Pixel shader"/>
              </a:rPr>
              <a:t>pixel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file" tooltip="Vertex shader"/>
              </a:rPr>
              <a:t>vertex</a:t>
            </a:r>
            <a:r>
              <a:rPr lang="en-US" dirty="0" smtClean="0"/>
              <a:t>, and </a:t>
            </a:r>
            <a:r>
              <a:rPr lang="en-US" dirty="0" smtClean="0">
                <a:hlinkClick r:id="rId5" action="ppaction://hlinkfile" tooltip="Geometry shader"/>
              </a:rPr>
              <a:t>geometry </a:t>
            </a:r>
            <a:r>
              <a:rPr lang="en-US" dirty="0" err="1" smtClean="0">
                <a:hlinkClick r:id="rId5" action="ppaction://hlinkfile" tooltip="Geometry shader"/>
              </a:rPr>
              <a:t>shader</a:t>
            </a:r>
            <a:r>
              <a:rPr lang="en-US" dirty="0" smtClean="0"/>
              <a:t> hardware, supporting </a:t>
            </a:r>
            <a:r>
              <a:rPr lang="en-US" dirty="0" smtClean="0">
                <a:hlinkClick r:id="rId6" action="ppaction://hlinkfile" tooltip="OpenGL ES"/>
              </a:rPr>
              <a:t>OpenGL ES</a:t>
            </a:r>
            <a:r>
              <a:rPr lang="en-US" dirty="0" smtClean="0"/>
              <a:t>  - </a:t>
            </a:r>
            <a:r>
              <a:rPr lang="en-US" sz="1600" dirty="0">
                <a:solidFill>
                  <a:srgbClr val="000000"/>
                </a:solidFill>
              </a:rPr>
              <a:t>7M </a:t>
            </a:r>
            <a:r>
              <a:rPr lang="en-US" sz="1600" dirty="0"/>
              <a:t>Triangles</a:t>
            </a:r>
            <a:r>
              <a:rPr lang="en-US" sz="1600" dirty="0">
                <a:solidFill>
                  <a:srgbClr val="000000"/>
                </a:solidFill>
              </a:rPr>
              <a:t> and 200M Pixels   1.6GFLOPS</a:t>
            </a:r>
            <a:endParaRPr lang="en-US" dirty="0" smtClean="0"/>
          </a:p>
          <a:p>
            <a:pPr rtl="0"/>
            <a:r>
              <a:rPr lang="en-US" b="1" dirty="0" smtClean="0"/>
              <a:t>OpenGL for Embedded Systems</a:t>
            </a:r>
            <a:r>
              <a:rPr lang="en-US" dirty="0" smtClean="0"/>
              <a:t> (</a:t>
            </a:r>
            <a:r>
              <a:rPr lang="en-US" b="1" dirty="0" smtClean="0"/>
              <a:t>OpenGL ES</a:t>
            </a:r>
            <a:r>
              <a:rPr lang="en-US" dirty="0" smtClean="0"/>
              <a:t> or </a:t>
            </a:r>
            <a:r>
              <a:rPr lang="en-US" b="1" dirty="0" smtClean="0"/>
              <a:t>GLES</a:t>
            </a:r>
            <a:r>
              <a:rPr lang="en-US" dirty="0" smtClean="0"/>
              <a:t>) is a subset of the </a:t>
            </a:r>
            <a:r>
              <a:rPr lang="en-US" dirty="0" smtClean="0">
                <a:hlinkClick r:id="rId7" action="ppaction://hlinkfile" tooltip="OpenGL"/>
              </a:rPr>
              <a:t>OpenGL</a:t>
            </a:r>
            <a:r>
              <a:rPr lang="en-US" dirty="0" smtClean="0"/>
              <a:t> </a:t>
            </a:r>
            <a:r>
              <a:rPr lang="en-US" dirty="0" smtClean="0">
                <a:hlinkClick r:id="rId8" action="ppaction://hlinkfile" tooltip="Rendering (computer graphics)"/>
              </a:rPr>
              <a:t>computer graphics rendering</a:t>
            </a:r>
            <a:r>
              <a:rPr lang="en-US" dirty="0" smtClean="0"/>
              <a:t> </a:t>
            </a:r>
            <a:r>
              <a:rPr lang="en-US" dirty="0" smtClean="0">
                <a:hlinkClick r:id="rId9" action="ppaction://hlinkfile" tooltip="Application programming interface"/>
              </a:rPr>
              <a:t>application programming interface</a:t>
            </a:r>
            <a:r>
              <a:rPr lang="en-US" dirty="0" smtClean="0"/>
              <a:t> (API) for rendering </a:t>
            </a:r>
            <a:r>
              <a:rPr lang="en-US" dirty="0" smtClean="0">
                <a:hlinkClick r:id="rId10" action="ppaction://hlinkfile" tooltip="2D computer graphics"/>
              </a:rPr>
              <a:t>2D</a:t>
            </a:r>
            <a:r>
              <a:rPr lang="en-US" dirty="0" smtClean="0"/>
              <a:t> and </a:t>
            </a:r>
            <a:r>
              <a:rPr lang="en-US" dirty="0" smtClean="0">
                <a:hlinkClick r:id="rId11" action="ppaction://hlinkfile" tooltip="3D computer graphics"/>
              </a:rPr>
              <a:t>3D computer graphics</a:t>
            </a:r>
            <a:r>
              <a:rPr lang="en-US" dirty="0" smtClean="0"/>
              <a:t> such as those used by </a:t>
            </a:r>
            <a:r>
              <a:rPr lang="en-US" dirty="0" smtClean="0">
                <a:hlinkClick r:id="rId12" action="ppaction://hlinkfile" tooltip="Video game"/>
              </a:rPr>
              <a:t>video games</a:t>
            </a:r>
            <a:r>
              <a:rPr lang="en-US" dirty="0" smtClean="0"/>
              <a:t>, typically </a:t>
            </a:r>
            <a:r>
              <a:rPr lang="en-US" dirty="0" smtClean="0">
                <a:hlinkClick r:id="rId13" action="ppaction://hlinkfile" tooltip="Hardware acceleration"/>
              </a:rPr>
              <a:t>hardware-accelerated</a:t>
            </a:r>
            <a:r>
              <a:rPr lang="en-US" dirty="0" smtClean="0"/>
              <a:t> using a </a:t>
            </a:r>
            <a:r>
              <a:rPr lang="en-US" dirty="0" smtClean="0">
                <a:hlinkClick r:id="rId14" action="ppaction://hlinkfile" tooltip="Graphics processing unit"/>
              </a:rPr>
              <a:t>graphics processing unit</a:t>
            </a:r>
            <a:r>
              <a:rPr lang="en-US" dirty="0" smtClean="0"/>
              <a:t> (GPU). </a:t>
            </a:r>
          </a:p>
          <a:p>
            <a:pPr rtl="0"/>
            <a:r>
              <a:rPr lang="en-US" dirty="0" smtClean="0"/>
              <a:t>Crypto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18C1-3EEF-4602-9777-CACBEB7B4EB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69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8 issues:</a:t>
            </a:r>
          </a:p>
          <a:p>
            <a:r>
              <a:rPr lang="en-US" dirty="0" smtClean="0"/>
              <a:t>2 for Neon- VFP</a:t>
            </a:r>
          </a:p>
          <a:p>
            <a:r>
              <a:rPr lang="en-US" dirty="0" smtClean="0"/>
              <a:t>2 for load and store</a:t>
            </a:r>
          </a:p>
          <a:p>
            <a:r>
              <a:rPr lang="en-US" dirty="0" smtClean="0"/>
              <a:t>4 for the other (ALU, Shift, multiply)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F68C97-DBEA-40B2-91B6-F690EAC6BBD6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47C069-BDC5-4EE9-9D1C-DFE8B6E9D36A}" type="slidenum">
              <a:rPr lang="en-US" smtClean="0"/>
              <a:pPr/>
              <a:t>18</a:t>
            </a:fld>
            <a:endParaRPr lang="en-US" smtClean="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Notes: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600" dirty="0"/>
              <a:t>AM335x: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600" dirty="0"/>
              <a:t>- 8K Byte instruction RAM   (2K instructions) per core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600" dirty="0"/>
              <a:t>- 8K Bytes data RAM per core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600" dirty="0"/>
              <a:t>- 12K Bytes shared RAM</a:t>
            </a:r>
          </a:p>
          <a:p>
            <a:pPr eaLnBrk="1" hangingPunct="1"/>
            <a:endParaRPr lang="en-US" dirty="0" smtClean="0"/>
          </a:p>
          <a:p>
            <a:pPr eaLnBrk="1" hangingPunct="1">
              <a:buFontTx/>
              <a:buChar char="-"/>
            </a:pPr>
            <a:r>
              <a:rPr lang="en-US" dirty="0" smtClean="0"/>
              <a:t>Although PRU can only run from IRAM, it can be reset and new code can be loaded.  This allows you to use the PRU for multiple functions.</a:t>
            </a:r>
          </a:p>
          <a:p>
            <a:pPr eaLnBrk="1" hangingPunct="1">
              <a:buFontTx/>
              <a:buChar char="-"/>
            </a:pPr>
            <a:r>
              <a:rPr lang="en-US" dirty="0" smtClean="0"/>
              <a:t>Each PRU has a total of 32 output pins and 30 input pins.  Pins are multiplexed with other peripherals at the system level so there are pin </a:t>
            </a:r>
            <a:r>
              <a:rPr lang="en-US" dirty="0" err="1" smtClean="0"/>
              <a:t>muxing</a:t>
            </a:r>
            <a:r>
              <a:rPr lang="en-US" dirty="0" smtClean="0"/>
              <a:t> considerations to be kept in mind.</a:t>
            </a:r>
          </a:p>
          <a:p>
            <a:pPr eaLnBrk="1" hangingPunct="1">
              <a:buFontTx/>
              <a:buChar char="-"/>
            </a:pPr>
            <a:endParaRPr lang="en-US" dirty="0" smtClean="0"/>
          </a:p>
          <a:p>
            <a:pPr eaLnBrk="1" hangingPunct="1">
              <a:buFontTx/>
              <a:buChar char="-"/>
            </a:pPr>
            <a:endParaRPr lang="en-US" dirty="0" smtClean="0"/>
          </a:p>
          <a:p>
            <a:pPr eaLnBrk="1" hangingPunct="1">
              <a:buFontTx/>
              <a:buNone/>
            </a:pPr>
            <a:r>
              <a:rPr lang="en-US" dirty="0" smtClean="0"/>
              <a:t>Main</a:t>
            </a:r>
            <a:r>
              <a:rPr lang="en-US" baseline="0" dirty="0" smtClean="0"/>
              <a:t> point:</a:t>
            </a:r>
          </a:p>
          <a:p>
            <a:pPr eaLnBrk="1" hangingPunct="1">
              <a:buFontTx/>
              <a:buNone/>
            </a:pPr>
            <a:r>
              <a:rPr lang="en-US" baseline="0" dirty="0" smtClean="0"/>
              <a:t>The PRU subsystem has key features and dedicated resources that help solve real-time problems.</a:t>
            </a:r>
          </a:p>
          <a:p>
            <a:pPr eaLnBrk="1" hangingPunct="1">
              <a:buFontTx/>
              <a:buNone/>
            </a:pPr>
            <a:endParaRPr lang="en-US" baseline="0" dirty="0" smtClean="0"/>
          </a:p>
          <a:p>
            <a:pPr eaLnBrk="1" hangingPunct="1">
              <a:buFontTx/>
              <a:buNone/>
            </a:pPr>
            <a:r>
              <a:rPr lang="en-US" baseline="0" dirty="0" smtClean="0"/>
              <a:t>Key features:</a:t>
            </a:r>
          </a:p>
          <a:p>
            <a:pPr eaLnBrk="1" hangingPunct="1">
              <a:buFontTx/>
              <a:buNone/>
            </a:pPr>
            <a:r>
              <a:rPr lang="en-US" baseline="0" dirty="0" smtClean="0"/>
              <a:t>2 PRU cores – each with dedicated instruction RAM</a:t>
            </a:r>
          </a:p>
          <a:p>
            <a:pPr eaLnBrk="1" hangingPunct="1">
              <a:buFontTx/>
              <a:buNone/>
            </a:pPr>
            <a:r>
              <a:rPr lang="en-US" baseline="0" dirty="0" smtClean="0"/>
              <a:t>	- RISC processors 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5A236DD-3785-41BF-A455-B1A0375F8507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19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b="1" dirty="0" smtClean="0"/>
              <a:t>VENC -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5A236DD-3785-41BF-A455-B1A0375F8507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20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b="1" dirty="0" smtClean="0"/>
              <a:t>VENC -  Composite Video, S-Video</a:t>
            </a:r>
          </a:p>
          <a:p>
            <a:pPr eaLnBrk="1" hangingPunct="1"/>
            <a:r>
              <a:rPr lang="en-US" b="1" dirty="0" smtClean="0"/>
              <a:t>Passive active Matrix Panel – supply the voltage to the LCD</a:t>
            </a:r>
          </a:p>
          <a:p>
            <a:pPr eaLnBrk="1" hangingPunct="1"/>
            <a:r>
              <a:rPr lang="en-US" dirty="0" smtClean="0"/>
              <a:t>Transparency color key  - mixing multiple colors</a:t>
            </a:r>
          </a:p>
          <a:p>
            <a:pPr marL="0" lvl="1" defTabSz="914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Gamma curve support</a:t>
            </a:r>
            <a:r>
              <a:rPr lang="en-US" b="1" dirty="0" smtClean="0"/>
              <a:t>  - compensate for the way the eye sees things</a:t>
            </a:r>
          </a:p>
          <a:p>
            <a:pPr marL="0" lvl="1" defTabSz="914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ym typeface="Wingdings" pitchFamily="2" charset="2"/>
              </a:rPr>
              <a:t>Programmable Color Phase Rotation – changing the phase of presentation of color (2 values, radius and phase)</a:t>
            </a:r>
            <a:endParaRPr lang="en-US" sz="1400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 smtClean="0"/>
              <a:t>OpenSSL</a:t>
            </a:r>
            <a:r>
              <a:rPr lang="en-US" dirty="0" smtClean="0"/>
              <a:t> is an open-source implementation of the SSL and TLS protocols. </a:t>
            </a:r>
          </a:p>
          <a:p>
            <a:r>
              <a:rPr lang="en-US" dirty="0" smtClean="0"/>
              <a:t>The core library, written in the C programming language, implements basic cryptographic functions and provides various utility functions.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18C1-3EEF-4602-9777-CACBEB7B4EB5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189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2900" y="1943100"/>
            <a:ext cx="8458200" cy="1470025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42900" y="3698875"/>
            <a:ext cx="8458200" cy="1485900"/>
          </a:xfrm>
          <a:ln/>
        </p:spPr>
        <p:txBody>
          <a:bodyPr/>
          <a:lstStyle>
            <a:lvl1pPr marL="0" indent="0">
              <a:buFontTx/>
              <a:buNone/>
              <a:defRPr b="1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42100" y="6038850"/>
            <a:ext cx="2133600" cy="206375"/>
          </a:xfrm>
        </p:spPr>
        <p:txBody>
          <a:bodyPr/>
          <a:lstStyle>
            <a:lvl1pPr>
              <a:defRPr/>
            </a:lvl1pPr>
          </a:lstStyle>
          <a:p>
            <a:fld id="{B1006088-BF21-4FD5-870B-675EAADE47BD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BD60626-1ACC-48B1-8201-AA7BD5684B54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3200" b="1">
                <a:solidFill>
                  <a:schemeClr val="tx2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000">
                <a:latin typeface="Calibri" pitchFamily="34" charset="0"/>
                <a:cs typeface="Calibri" pitchFamily="34" charset="0"/>
              </a:defRPr>
            </a:lvl1pPr>
            <a:lvl2pPr>
              <a:defRPr sz="1800">
                <a:latin typeface="Calibri" pitchFamily="34" charset="0"/>
                <a:cs typeface="Calibri" pitchFamily="34" charset="0"/>
              </a:defRPr>
            </a:lvl2pPr>
            <a:lvl3pPr>
              <a:defRPr sz="1800">
                <a:latin typeface="Calibri" pitchFamily="34" charset="0"/>
                <a:cs typeface="Calibri" pitchFamily="34" charset="0"/>
              </a:defRPr>
            </a:lvl3pPr>
            <a:lvl4pPr>
              <a:defRPr sz="1800">
                <a:latin typeface="Calibri" pitchFamily="34" charset="0"/>
                <a:cs typeface="Calibri" pitchFamily="34" charset="0"/>
              </a:defRPr>
            </a:lvl4pPr>
            <a:lvl5pPr>
              <a:defRPr sz="1800">
                <a:latin typeface="Calibri" pitchFamily="34" charset="0"/>
                <a:cs typeface="Calibri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2000">
                <a:latin typeface="Calibri" pitchFamily="34" charset="0"/>
                <a:cs typeface="Calibr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F5D59E-3020-483D-90FC-392986F41C50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Calibri" pitchFamily="34" charset="0"/>
                <a:cs typeface="Calibri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2000">
                <a:latin typeface="Calibri" pitchFamily="34" charset="0"/>
                <a:cs typeface="Calibr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2DB302-961D-41B7-BD2E-EA757E550C4C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Calibri" pitchFamily="34" charset="0"/>
                <a:cs typeface="Calibri" pitchFamily="34" charset="0"/>
              </a:defRPr>
            </a:lvl1pPr>
            <a:lvl2pPr>
              <a:defRPr>
                <a:latin typeface="Calibri" pitchFamily="34" charset="0"/>
                <a:cs typeface="Calibri" pitchFamily="34" charset="0"/>
              </a:defRPr>
            </a:lvl2pPr>
            <a:lvl3pPr>
              <a:defRPr>
                <a:latin typeface="Calibri" pitchFamily="34" charset="0"/>
                <a:cs typeface="Calibri" pitchFamily="34" charset="0"/>
              </a:defRPr>
            </a:lvl3pPr>
            <a:lvl4pPr>
              <a:defRPr>
                <a:latin typeface="Calibri" pitchFamily="34" charset="0"/>
                <a:cs typeface="Calibri" pitchFamily="34" charset="0"/>
              </a:defRPr>
            </a:lvl4pPr>
            <a:lvl5pPr>
              <a:defRPr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852D4D-CA63-4F5E-A04D-C043C1229BEE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59563" y="142875"/>
            <a:ext cx="2141537" cy="5735638"/>
          </a:xfrm>
        </p:spPr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31775" y="142875"/>
            <a:ext cx="6275388" cy="5735638"/>
          </a:xfrm>
        </p:spPr>
        <p:txBody>
          <a:bodyPr vert="eaVert"/>
          <a:lstStyle>
            <a:lvl1pPr>
              <a:defRPr>
                <a:latin typeface="Calibri" pitchFamily="34" charset="0"/>
                <a:cs typeface="Calibri" pitchFamily="34" charset="0"/>
              </a:defRPr>
            </a:lvl1pPr>
            <a:lvl2pPr>
              <a:defRPr>
                <a:latin typeface="Calibri" pitchFamily="34" charset="0"/>
                <a:cs typeface="Calibri" pitchFamily="34" charset="0"/>
              </a:defRPr>
            </a:lvl2pPr>
            <a:lvl3pPr>
              <a:defRPr>
                <a:latin typeface="Calibri" pitchFamily="34" charset="0"/>
                <a:cs typeface="Calibri" pitchFamily="34" charset="0"/>
              </a:defRPr>
            </a:lvl3pPr>
            <a:lvl4pPr>
              <a:defRPr>
                <a:latin typeface="Calibri" pitchFamily="34" charset="0"/>
                <a:cs typeface="Calibri" pitchFamily="34" charset="0"/>
              </a:defRPr>
            </a:lvl4pPr>
            <a:lvl5pPr>
              <a:defRPr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C0706DD-24B8-4851-91EA-2616D1811F38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3521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053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20373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818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567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selected_powerpoint_bg_2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 userDrawn="1"/>
        </p:nvSpPr>
        <p:spPr>
          <a:xfrm>
            <a:off x="0" y="6321425"/>
            <a:ext cx="8810625" cy="466344"/>
          </a:xfrm>
          <a:prstGeom prst="rect">
            <a:avLst/>
          </a:prstGeom>
          <a:solidFill>
            <a:schemeClr val="bg1"/>
          </a:solidFill>
          <a:ln w="9525">
            <a:solidFill>
              <a:srgbClr val="AAAA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27" descr="ti_logo_powerpoint_1_line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5438" y="6440488"/>
            <a:ext cx="1874837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2900" y="1943100"/>
            <a:ext cx="8458200" cy="1470025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42900" y="3698875"/>
            <a:ext cx="8458200" cy="1485900"/>
          </a:xfrm>
          <a:ln/>
        </p:spPr>
        <p:txBody>
          <a:bodyPr/>
          <a:lstStyle>
            <a:lvl1pPr marL="0" indent="0">
              <a:buFontTx/>
              <a:buNone/>
              <a:defRPr b="1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42100" y="6038850"/>
            <a:ext cx="2133600" cy="206375"/>
          </a:xfrm>
        </p:spPr>
        <p:txBody>
          <a:bodyPr/>
          <a:lstStyle>
            <a:lvl1pPr>
              <a:defRPr/>
            </a:lvl1pPr>
          </a:lstStyle>
          <a:p>
            <a:fld id="{B09843C0-6DAC-490D-A4BA-BCECDC8ED96F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5050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31086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buClrTx/>
              <a:buSzPct val="100000"/>
              <a:buFont typeface="Arial" pitchFamily="34" charset="0"/>
              <a:buChar char="•"/>
              <a:defRPr sz="3200">
                <a:latin typeface="Calibri" pitchFamily="34" charset="0"/>
                <a:cs typeface="Calibri" pitchFamily="34" charset="0"/>
              </a:defRPr>
            </a:lvl1pPr>
            <a:lvl2pPr>
              <a:buClrTx/>
              <a:buSzPct val="100000"/>
              <a:buFont typeface="Courier New" pitchFamily="49" charset="0"/>
              <a:buChar char="o"/>
              <a:defRPr sz="2800">
                <a:latin typeface="Calibri" pitchFamily="34" charset="0"/>
                <a:cs typeface="Calibri" pitchFamily="34" charset="0"/>
              </a:defRPr>
            </a:lvl2pPr>
            <a:lvl3pPr>
              <a:buClrTx/>
              <a:buSzPct val="100000"/>
              <a:buFont typeface="Wingdings" pitchFamily="2" charset="2"/>
              <a:buChar char="§"/>
              <a:defRPr sz="2400">
                <a:latin typeface="Calibri" pitchFamily="34" charset="0"/>
                <a:cs typeface="Calibri" pitchFamily="34" charset="0"/>
              </a:defRPr>
            </a:lvl3pPr>
            <a:lvl4pPr>
              <a:buClrTx/>
              <a:buSzPct val="100000"/>
              <a:buFont typeface="Calibri" pitchFamily="34" charset="0"/>
              <a:buChar char="―"/>
              <a:defRPr sz="2000">
                <a:latin typeface="Calibri" pitchFamily="34" charset="0"/>
                <a:cs typeface="Calibri" pitchFamily="34" charset="0"/>
              </a:defRPr>
            </a:lvl4pPr>
            <a:lvl5pPr>
              <a:buClrTx/>
              <a:buSzPct val="100000"/>
              <a:buFont typeface="Arial" pitchFamily="34" charset="0"/>
              <a:buChar char="•"/>
              <a:defRPr sz="2000">
                <a:latin typeface="Calibri" pitchFamily="34" charset="0"/>
                <a:cs typeface="Calibri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93721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59672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Calibri" pitchFamily="34" charset="0"/>
                <a:cs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3981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1882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0800"/>
            <a:ext cx="91440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914400"/>
            <a:ext cx="7772400" cy="2166938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  <p:extLst>
      <p:ext uri="{BB962C8B-B14F-4D97-AF65-F5344CB8AC3E}">
        <p14:creationId xmlns:p14="http://schemas.microsoft.com/office/powerpoint/2010/main" val="2680697269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selected_powerpoint_bg_1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 userDrawn="1"/>
        </p:nvSpPr>
        <p:spPr>
          <a:xfrm>
            <a:off x="0" y="6324600"/>
            <a:ext cx="8804275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6321425"/>
            <a:ext cx="8810625" cy="466344"/>
          </a:xfrm>
          <a:prstGeom prst="rect">
            <a:avLst/>
          </a:prstGeom>
          <a:solidFill>
            <a:schemeClr val="bg1"/>
          </a:solidFill>
          <a:ln w="9525">
            <a:solidFill>
              <a:srgbClr val="AAAA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27" descr="ti_logo_powerpoint_1_line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5438" y="6440488"/>
            <a:ext cx="1874837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2900" y="1943100"/>
            <a:ext cx="8458200" cy="1470025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42900" y="3698875"/>
            <a:ext cx="8458200" cy="1485900"/>
          </a:xfrm>
          <a:ln/>
        </p:spPr>
        <p:txBody>
          <a:bodyPr/>
          <a:lstStyle>
            <a:lvl1pPr marL="0" indent="0">
              <a:buFontTx/>
              <a:buNone/>
              <a:defRPr b="1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42100" y="6038850"/>
            <a:ext cx="2133600" cy="206375"/>
          </a:xfrm>
        </p:spPr>
        <p:txBody>
          <a:bodyPr/>
          <a:lstStyle>
            <a:lvl1pPr>
              <a:defRPr/>
            </a:lvl1pPr>
          </a:lstStyle>
          <a:p>
            <a:fld id="{F2394529-A9B3-4A54-83EC-E61379E8334E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selected_powerpoint_bg_1_grey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 userDrawn="1"/>
        </p:nvSpPr>
        <p:spPr>
          <a:xfrm>
            <a:off x="0" y="6324600"/>
            <a:ext cx="878205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6321425"/>
            <a:ext cx="8810625" cy="466344"/>
          </a:xfrm>
          <a:prstGeom prst="rect">
            <a:avLst/>
          </a:prstGeom>
          <a:solidFill>
            <a:schemeClr val="bg1"/>
          </a:solidFill>
          <a:ln w="9525">
            <a:solidFill>
              <a:srgbClr val="AAAA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27" descr="ti_logo_powerpoint_1_line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5438" y="6440488"/>
            <a:ext cx="1874837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2900" y="1943100"/>
            <a:ext cx="8458200" cy="1470025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42900" y="3698875"/>
            <a:ext cx="8458200" cy="1485900"/>
          </a:xfrm>
          <a:ln/>
        </p:spPr>
        <p:txBody>
          <a:bodyPr/>
          <a:lstStyle>
            <a:lvl1pPr marL="0" indent="0">
              <a:buFontTx/>
              <a:buNone/>
              <a:defRPr b="1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42100" y="6038850"/>
            <a:ext cx="2133600" cy="206375"/>
          </a:xfrm>
        </p:spPr>
        <p:txBody>
          <a:bodyPr/>
          <a:lstStyle>
            <a:lvl1pPr>
              <a:defRPr/>
            </a:lvl1pPr>
          </a:lstStyle>
          <a:p>
            <a:fld id="{91A5AC0A-F4BD-4464-80DC-A88E0D9F781D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048468"/>
            <a:ext cx="8467725" cy="4945932"/>
          </a:xfrm>
        </p:spPr>
        <p:txBody>
          <a:bodyPr/>
          <a:lstStyle>
            <a:lvl1pPr>
              <a:spcBef>
                <a:spcPts val="800"/>
              </a:spcBef>
              <a:defRPr>
                <a:latin typeface="Calibri" pitchFamily="34" charset="0"/>
                <a:cs typeface="Calibri" pitchFamily="34" charset="0"/>
              </a:defRPr>
            </a:lvl1pPr>
            <a:lvl2pPr>
              <a:defRPr>
                <a:latin typeface="Calibri" pitchFamily="34" charset="0"/>
                <a:cs typeface="Calibri" pitchFamily="34" charset="0"/>
              </a:defRPr>
            </a:lvl2pPr>
            <a:lvl3pPr>
              <a:defRPr sz="1800">
                <a:latin typeface="Calibri" pitchFamily="34" charset="0"/>
                <a:cs typeface="Calibri" pitchFamily="34" charset="0"/>
              </a:defRPr>
            </a:lvl3pPr>
            <a:lvl4pPr>
              <a:defRPr sz="1800">
                <a:latin typeface="Calibri" pitchFamily="34" charset="0"/>
                <a:cs typeface="Calibri" pitchFamily="34" charset="0"/>
              </a:defRPr>
            </a:lvl4pPr>
            <a:lvl5pPr>
              <a:defRPr sz="18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20521C-F793-4067-BB07-C7AF74E21EF3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latin typeface="Calibri" pitchFamily="34" charset="0"/>
                <a:cs typeface="Calibri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38925" y="6049963"/>
            <a:ext cx="2133600" cy="206375"/>
          </a:xfrm>
        </p:spPr>
        <p:txBody>
          <a:bodyPr/>
          <a:lstStyle>
            <a:lvl1pPr>
              <a:defRPr/>
            </a:lvl1pPr>
          </a:lstStyle>
          <a:p>
            <a:fld id="{156AB8A3-9FE4-4612-8857-687BFF70DD9F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375" y="1185863"/>
            <a:ext cx="4157663" cy="4692650"/>
          </a:xfrm>
        </p:spPr>
        <p:txBody>
          <a:bodyPr/>
          <a:lstStyle>
            <a:lvl1pPr>
              <a:defRPr sz="2000">
                <a:latin typeface="Calibri" pitchFamily="34" charset="0"/>
                <a:cs typeface="Calibri" pitchFamily="34" charset="0"/>
              </a:defRPr>
            </a:lvl1pPr>
            <a:lvl2pPr>
              <a:defRPr sz="1800">
                <a:latin typeface="Calibri" pitchFamily="34" charset="0"/>
                <a:cs typeface="Calibri" pitchFamily="34" charset="0"/>
              </a:defRPr>
            </a:lvl2pPr>
            <a:lvl3pPr>
              <a:defRPr sz="1800">
                <a:latin typeface="Calibri" pitchFamily="34" charset="0"/>
                <a:cs typeface="Calibri" pitchFamily="34" charset="0"/>
              </a:defRPr>
            </a:lvl3pPr>
            <a:lvl4pPr>
              <a:defRPr sz="1800">
                <a:latin typeface="Calibri" pitchFamily="34" charset="0"/>
                <a:cs typeface="Calibri" pitchFamily="34" charset="0"/>
              </a:defRPr>
            </a:lvl4pPr>
            <a:lvl5pPr>
              <a:defRPr sz="1800">
                <a:latin typeface="Calibri" pitchFamily="34" charset="0"/>
                <a:cs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438" y="1185863"/>
            <a:ext cx="4157662" cy="4692650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2000" smtClean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algn="l" rtl="0" eaLnBrk="0" fontAlgn="base" hangingPunct="0">
              <a:spcAft>
                <a:spcPct val="0"/>
              </a:spcAft>
              <a:defRPr lang="en-US" sz="1800" smtClean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algn="l" rtl="0" eaLnBrk="0" fontAlgn="base" hangingPunct="0">
              <a:spcAft>
                <a:spcPct val="0"/>
              </a:spcAft>
              <a:defRPr lang="en-US" sz="1800" smtClean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algn="l" rtl="0" eaLnBrk="0" fontAlgn="base" hangingPunct="0">
              <a:spcAft>
                <a:spcPct val="0"/>
              </a:spcAft>
              <a:defRPr lang="en-US" sz="1800" smtClean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algn="l" rtl="0" eaLnBrk="0" fontAlgn="base" hangingPunct="0">
              <a:spcAft>
                <a:spcPct val="0"/>
              </a:spcAft>
              <a:defRPr lang="en-US" sz="18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A6A834-CC4A-4943-952A-D55BFAADAD59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Calibri" pitchFamily="34" charset="0"/>
                <a:cs typeface="Calibr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>
                <a:latin typeface="Calibri" pitchFamily="34" charset="0"/>
                <a:cs typeface="Calibri" pitchFamily="34" charset="0"/>
              </a:defRPr>
            </a:lvl1pPr>
            <a:lvl2pPr>
              <a:defRPr sz="1800">
                <a:latin typeface="Calibri" pitchFamily="34" charset="0"/>
                <a:cs typeface="Calibri" pitchFamily="34" charset="0"/>
              </a:defRPr>
            </a:lvl2pPr>
            <a:lvl3pPr>
              <a:defRPr sz="1800">
                <a:latin typeface="Calibri" pitchFamily="34" charset="0"/>
                <a:cs typeface="Calibri" pitchFamily="34" charset="0"/>
              </a:defRPr>
            </a:lvl3pPr>
            <a:lvl4pPr>
              <a:defRPr sz="1800">
                <a:latin typeface="Calibri" pitchFamily="34" charset="0"/>
                <a:cs typeface="Calibri" pitchFamily="34" charset="0"/>
              </a:defRPr>
            </a:lvl4pPr>
            <a:lvl5pPr>
              <a:defRPr sz="1800">
                <a:latin typeface="Calibri" pitchFamily="34" charset="0"/>
                <a:cs typeface="Calibri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Calibri" pitchFamily="34" charset="0"/>
                <a:cs typeface="Calibr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000">
                <a:latin typeface="Calibri" pitchFamily="34" charset="0"/>
                <a:cs typeface="Calibri" pitchFamily="34" charset="0"/>
              </a:defRPr>
            </a:lvl1pPr>
            <a:lvl2pPr>
              <a:defRPr sz="1800">
                <a:latin typeface="Calibri" pitchFamily="34" charset="0"/>
                <a:cs typeface="Calibri" pitchFamily="34" charset="0"/>
              </a:defRPr>
            </a:lvl2pPr>
            <a:lvl3pPr>
              <a:defRPr sz="1800">
                <a:latin typeface="Calibri" pitchFamily="34" charset="0"/>
                <a:cs typeface="Calibri" pitchFamily="34" charset="0"/>
              </a:defRPr>
            </a:lvl3pPr>
            <a:lvl4pPr>
              <a:defRPr sz="1800">
                <a:latin typeface="Calibri" pitchFamily="34" charset="0"/>
                <a:cs typeface="Calibri" pitchFamily="34" charset="0"/>
              </a:defRPr>
            </a:lvl4pPr>
            <a:lvl5pPr>
              <a:defRPr sz="1800">
                <a:latin typeface="Calibri" pitchFamily="34" charset="0"/>
                <a:cs typeface="Calibri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3D8EEF-7576-4AB0-8518-088FB58AB734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3D9FE4-F784-4A94-8F3E-54A098F0E8CC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18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5.png"/><Relationship Id="rId20" Type="http://schemas.openxmlformats.org/officeDocument/2006/relationships/image" Target="../media/image9.jpe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24.xml"/><Relationship Id="rId19" Type="http://schemas.openxmlformats.org/officeDocument/2006/relationships/image" Target="../media/image8.png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6324600"/>
            <a:ext cx="8804275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1275" y="6324600"/>
            <a:ext cx="8740775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6321425"/>
            <a:ext cx="8810625" cy="466344"/>
          </a:xfrm>
          <a:prstGeom prst="rect">
            <a:avLst/>
          </a:prstGeom>
          <a:solidFill>
            <a:schemeClr val="bg1"/>
          </a:solidFill>
          <a:ln w="9525">
            <a:solidFill>
              <a:srgbClr val="AAAA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8" descr="ti_logo_powerpoint_1_line.png"/>
          <p:cNvPicPr>
            <a:picLocks noChangeAspect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675438" y="6440488"/>
            <a:ext cx="1874837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1775" y="142875"/>
            <a:ext cx="8458200" cy="81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3375" y="1058863"/>
            <a:ext cx="8467725" cy="49355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42100" y="6049963"/>
            <a:ext cx="2133600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/>
            </a:lvl1pPr>
          </a:lstStyle>
          <a:p>
            <a:fld id="{3144B24B-BAB1-431A-82C6-36E096187F50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28" r:id="rId5"/>
    <p:sldLayoutId id="2147483741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Calibri" pitchFamily="34" charset="0"/>
          <a:ea typeface="+mj-ea"/>
          <a:cs typeface="Calibri" pitchFamily="34" charset="0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charset="0"/>
        </a:defRPr>
      </a:lvl9pPr>
    </p:titleStyle>
    <p:bodyStyle>
      <a:lvl1pPr marL="227013" indent="-227013" algn="l" rtl="0" eaLnBrk="0" fontAlgn="base" hangingPunct="0">
        <a:spcBef>
          <a:spcPts val="8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233363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2pPr>
      <a:lvl3pPr marL="854075" indent="-165100" algn="l" rtl="0" eaLnBrk="0" fontAlgn="base" hangingPunct="0">
        <a:spcBef>
          <a:spcPct val="15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201738" indent="-233363" algn="l" rtl="0" eaLnBrk="0" fontAlgn="base" hangingPunct="0">
        <a:spcBef>
          <a:spcPct val="5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1489075" indent="-173038" algn="l" rtl="0" eaLnBrk="0" fontAlgn="base" hangingPunct="0">
        <a:spcBef>
          <a:spcPct val="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1946275" indent="-173038" algn="l" rtl="0" fontAlgn="base">
        <a:spcBef>
          <a:spcPct val="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403475" indent="-173038" algn="l" rtl="0" fontAlgn="base">
        <a:spcBef>
          <a:spcPct val="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2860675" indent="-173038" algn="l" rtl="0" fontAlgn="base">
        <a:spcBef>
          <a:spcPct val="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317875" indent="-173038" algn="l" rtl="0" fontAlgn="base">
        <a:spcBef>
          <a:spcPct val="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429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62000"/>
            <a:ext cx="8229600" cy="556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pic>
        <p:nvPicPr>
          <p:cNvPr id="7" name="TI Logo Color One Line" descr="tilogo_color_oneline.png" hidden="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7730" y="6101890"/>
            <a:ext cx="1840840" cy="237724"/>
          </a:xfrm>
          <a:prstGeom prst="rect">
            <a:avLst/>
          </a:prstGeom>
        </p:spPr>
      </p:pic>
      <p:pic>
        <p:nvPicPr>
          <p:cNvPr id="8" name="TI Logo White One Line" descr="tilogo_bw_oneline.png" hidden="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6939" y="5288938"/>
            <a:ext cx="1822553" cy="237724"/>
          </a:xfrm>
          <a:prstGeom prst="rect">
            <a:avLst/>
          </a:prstGeom>
        </p:spPr>
      </p:pic>
      <p:pic>
        <p:nvPicPr>
          <p:cNvPr id="9" name="TI Logo White Stack" descr="tilogo_bw_twoline.png" hidden="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1847" y="5656160"/>
            <a:ext cx="1456824" cy="353539"/>
          </a:xfrm>
          <a:prstGeom prst="rect">
            <a:avLst/>
          </a:prstGeom>
        </p:spPr>
      </p:pic>
      <p:pic>
        <p:nvPicPr>
          <p:cNvPr id="10" name="TI Logo Color Stack" descr="tilogo_color_twoline.png" hidden="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7241" y="6399926"/>
            <a:ext cx="1438537" cy="347443"/>
          </a:xfrm>
          <a:prstGeom prst="rect">
            <a:avLst/>
          </a:prstGeom>
        </p:spPr>
      </p:pic>
      <p:sp>
        <p:nvSpPr>
          <p:cNvPr id="13" name="Rectangle 25"/>
          <p:cNvSpPr>
            <a:spLocks noChangeArrowheads="1"/>
          </p:cNvSpPr>
          <p:nvPr/>
        </p:nvSpPr>
        <p:spPr bwMode="auto">
          <a:xfrm>
            <a:off x="338138" y="6477000"/>
            <a:ext cx="8462962" cy="3159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auto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" name="Picture 8" descr="ti_hz_1c_pos_rgb_jpg.jp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361950" y="6503988"/>
            <a:ext cx="1131888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>
            <p:custDataLst>
              <p:tags r:id="rId15"/>
            </p:custDataLst>
          </p:nvPr>
        </p:nvSpPr>
        <p:spPr>
          <a:xfrm>
            <a:off x="7405897" y="6520036"/>
            <a:ext cx="1357103" cy="24006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 eaLnBrk="0" fontAlgn="auto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000000"/>
                </a:solidFill>
                <a:latin typeface="Calibri"/>
              </a:rPr>
              <a:t>Multicore </a:t>
            </a:r>
            <a:r>
              <a:rPr lang="en-US" sz="12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000000"/>
                </a:solidFill>
                <a:latin typeface="Calibri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1061766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 baseline="0">
          <a:solidFill>
            <a:schemeClr val="tx1"/>
          </a:solidFill>
          <a:latin typeface="Calibri" pitchFamily="34" charset="0"/>
          <a:ea typeface="+mj-ea"/>
          <a:cs typeface="Calibri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Tx/>
        <a:buSzPct val="100000"/>
        <a:buFont typeface="Arial" pitchFamily="34" charset="0"/>
        <a:buChar char="•"/>
        <a:defRPr sz="3200" b="1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Tx/>
        <a:buSzPct val="100000"/>
        <a:buFont typeface="Courier New" pitchFamily="49" charset="0"/>
        <a:buChar char="o"/>
        <a:defRPr sz="2800" b="1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Tx/>
        <a:buSzPct val="100000"/>
        <a:buFont typeface="Wingdings" pitchFamily="2" charset="2"/>
        <a:buChar char="§"/>
        <a:defRPr sz="2400" b="1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Tx/>
        <a:buSzPct val="100000"/>
        <a:buFont typeface="Calibri" pitchFamily="34" charset="0"/>
        <a:buChar char="―"/>
        <a:defRPr sz="2000" b="1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Tx/>
        <a:buSzPct val="100000"/>
        <a:buFont typeface="Arial" pitchFamily="34" charset="0"/>
        <a:buChar char="•"/>
        <a:defRPr sz="2000" b="1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microsoft.com/office/2007/relationships/hdphoto" Target="../media/hdphoto1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1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e2e.ti.com/" TargetMode="External"/><Relationship Id="rId2" Type="http://schemas.openxmlformats.org/officeDocument/2006/relationships/hyperlink" Target="http://ap-fpdsp-swapps.dal.design.ti.com/index.php/AM437x_Collaterals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l" eaLnBrk="1" hangingPunct="1"/>
            <a:r>
              <a:rPr lang="en-US" dirty="0" smtClean="0"/>
              <a:t>Sitara Family Overview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Embedded Processors Training</a:t>
            </a:r>
          </a:p>
          <a:p>
            <a:r>
              <a:rPr lang="en-US" dirty="0" smtClean="0"/>
              <a:t>Multicore Applications</a:t>
            </a:r>
          </a:p>
          <a:p>
            <a:r>
              <a:rPr lang="en-US" dirty="0" smtClean="0"/>
              <a:t>Literature Number: SPRPXXX</a:t>
            </a:r>
            <a:endParaRPr lang="en-US" dirty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24F433E-C10F-4552-9AE4-5D3BF20D1F80}" type="slidenum">
              <a:rPr lang="en-US"/>
              <a:pPr/>
              <a:t>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20521C-F793-4067-BB07-C7AF74E21EF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05" y="180874"/>
            <a:ext cx="8652243" cy="5930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397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3"/>
          <p:cNvSpPr>
            <a:spLocks noGrp="1"/>
          </p:cNvSpPr>
          <p:nvPr>
            <p:ph type="title"/>
          </p:nvPr>
        </p:nvSpPr>
        <p:spPr>
          <a:xfrm>
            <a:off x="76200" y="381000"/>
            <a:ext cx="8458200" cy="1371600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AM437x Architecture</a:t>
            </a:r>
            <a:r>
              <a:rPr lang="en-US" dirty="0" smtClean="0"/>
              <a:t> </a:t>
            </a:r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Processors and Co-processors</a:t>
            </a: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86000"/>
            <a:ext cx="5829300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79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Cortex-A9 (AM437x) </a:t>
            </a:r>
            <a:r>
              <a:rPr lang="en-US" dirty="0" err="1" smtClean="0"/>
              <a:t>vs</a:t>
            </a:r>
            <a:r>
              <a:rPr lang="en-US" dirty="0" smtClean="0"/>
              <a:t> Cortex-A8 (AM335x)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219200"/>
            <a:ext cx="5629274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0975" y="914400"/>
            <a:ext cx="385762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VFP Fully Pipelined ~10x floating point speed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Out of order processing and other performance improvements giving 2.5 DMIPS/MHz  (2.0 for AM335)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External PL310 cache 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L2 Cache can be used as generic SRAM (SRAM or Cache - no mixing)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Interrupts (more interrupts, 224)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Generic Interrupt Controller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Wakeup 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local counter, watchdog timer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Up to 1GHz MPU clock</a:t>
            </a:r>
          </a:p>
        </p:txBody>
      </p:sp>
    </p:spTree>
    <p:extLst>
      <p:ext uri="{BB962C8B-B14F-4D97-AF65-F5344CB8AC3E}">
        <p14:creationId xmlns:p14="http://schemas.microsoft.com/office/powerpoint/2010/main" val="427103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9858"/>
            <a:ext cx="8229600" cy="8302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Cortex A-9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Superscalar architecture:</a:t>
            </a:r>
          </a:p>
          <a:p>
            <a:pPr lvl="1"/>
            <a:r>
              <a:rPr lang="en-US" sz="2400" dirty="0" smtClean="0"/>
              <a:t>8 functional units-2 ALU, 2 shifts, branch unit, multiply and divide, load store</a:t>
            </a:r>
          </a:p>
          <a:p>
            <a:pPr lvl="1"/>
            <a:r>
              <a:rPr lang="en-US" sz="2400" dirty="0"/>
              <a:t>2</a:t>
            </a:r>
            <a:r>
              <a:rPr lang="en-US" sz="2400" dirty="0" smtClean="0"/>
              <a:t> concurrent decoded</a:t>
            </a:r>
          </a:p>
          <a:p>
            <a:r>
              <a:rPr lang="en-US" sz="2800" dirty="0" smtClean="0"/>
              <a:t>Full implementation of ARMv7-A architecture instruction set:</a:t>
            </a:r>
          </a:p>
          <a:p>
            <a:pPr lvl="1"/>
            <a:r>
              <a:rPr lang="en-US" sz="2400" dirty="0" smtClean="0"/>
              <a:t>More MAC instructions (normalization and rounding)</a:t>
            </a:r>
          </a:p>
          <a:p>
            <a:pPr lvl="1"/>
            <a:r>
              <a:rPr lang="en-US" sz="2400" dirty="0" smtClean="0"/>
              <a:t>Integer divide</a:t>
            </a:r>
          </a:p>
          <a:p>
            <a:r>
              <a:rPr lang="en-US" sz="2800" dirty="0" smtClean="0"/>
              <a:t>Pipeline optimization:</a:t>
            </a:r>
          </a:p>
          <a:p>
            <a:pPr lvl="1"/>
            <a:r>
              <a:rPr lang="en-US" sz="2400" dirty="0" smtClean="0"/>
              <a:t>Speculating </a:t>
            </a:r>
            <a:r>
              <a:rPr lang="en-US" sz="2400" dirty="0"/>
              <a:t>d</a:t>
            </a:r>
            <a:r>
              <a:rPr lang="en-US" sz="2400" dirty="0" smtClean="0"/>
              <a:t>ynamic pipeline, 8-11 stages to issue </a:t>
            </a:r>
          </a:p>
          <a:p>
            <a:pPr lvl="1"/>
            <a:r>
              <a:rPr lang="en-US" sz="2400" dirty="0" smtClean="0"/>
              <a:t>Out-of-order pipeline (8-11 stages) execution</a:t>
            </a:r>
          </a:p>
          <a:p>
            <a:pPr>
              <a:buNone/>
            </a:pPr>
            <a:endParaRPr lang="en-US" sz="2800" dirty="0"/>
          </a:p>
          <a:p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642100" y="6038850"/>
            <a:ext cx="2133600" cy="206375"/>
          </a:xfrm>
          <a:prstGeom prst="rect">
            <a:avLst/>
          </a:prstGeom>
        </p:spPr>
        <p:txBody>
          <a:bodyPr/>
          <a:lstStyle/>
          <a:p>
            <a:fld id="{F2394529-A9B3-4A54-83EC-E61379E8334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90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207"/>
            <a:ext cx="8229600" cy="10207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Cortex A-9 Features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Dynamic branch prediction – Loop prediction and indirect branch predictor</a:t>
            </a:r>
          </a:p>
          <a:p>
            <a:pPr lvl="1"/>
            <a:r>
              <a:rPr lang="en-US" sz="2400" dirty="0" smtClean="0"/>
              <a:t>Branch Target Address cache (BTAC)</a:t>
            </a:r>
          </a:p>
          <a:p>
            <a:pPr lvl="1"/>
            <a:r>
              <a:rPr lang="en-US" sz="2400" dirty="0" smtClean="0"/>
              <a:t>Global History Buffer (GHB) has three arrays:</a:t>
            </a:r>
          </a:p>
          <a:p>
            <a:pPr lvl="2"/>
            <a:r>
              <a:rPr lang="en-US" dirty="0" smtClean="0"/>
              <a:t>Taken array</a:t>
            </a:r>
          </a:p>
          <a:p>
            <a:pPr lvl="2"/>
            <a:r>
              <a:rPr lang="en-US" dirty="0" smtClean="0"/>
              <a:t>Not taken array</a:t>
            </a:r>
          </a:p>
          <a:p>
            <a:pPr lvl="2"/>
            <a:r>
              <a:rPr lang="en-US" dirty="0" smtClean="0"/>
              <a:t>Selector array</a:t>
            </a:r>
          </a:p>
          <a:p>
            <a:pPr lvl="1"/>
            <a:r>
              <a:rPr lang="en-US" sz="2400" dirty="0" smtClean="0"/>
              <a:t>Return Stack</a:t>
            </a:r>
          </a:p>
          <a:p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642100" y="6038850"/>
            <a:ext cx="2133600" cy="206375"/>
          </a:xfrm>
          <a:prstGeom prst="rect">
            <a:avLst/>
          </a:prstGeom>
        </p:spPr>
        <p:txBody>
          <a:bodyPr/>
          <a:lstStyle/>
          <a:p>
            <a:fld id="{F2394529-A9B3-4A54-83EC-E61379E8334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17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005"/>
            <a:ext cx="8229600" cy="1020762"/>
          </a:xfrm>
        </p:spPr>
        <p:txBody>
          <a:bodyPr>
            <a:noAutofit/>
          </a:bodyPr>
          <a:lstStyle/>
          <a:p>
            <a:r>
              <a:rPr lang="en-US" sz="4000" dirty="0" smtClean="0"/>
              <a:t>SIMD Engine NEON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032" y="990600"/>
            <a:ext cx="8464990" cy="5334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64/128-bit data instructions</a:t>
            </a:r>
          </a:p>
          <a:p>
            <a:r>
              <a:rPr lang="en-US" sz="2800" dirty="0" smtClean="0"/>
              <a:t>Fully integrated into the main pipeline</a:t>
            </a:r>
          </a:p>
          <a:p>
            <a:r>
              <a:rPr lang="en-US" sz="2800" dirty="0" smtClean="0"/>
              <a:t>32x 64-bit registers that can be arranged as 128-bit registers</a:t>
            </a:r>
          </a:p>
          <a:p>
            <a:r>
              <a:rPr lang="en-US" sz="2800" dirty="0" smtClean="0"/>
              <a:t>Data can be interpreted as follows:</a:t>
            </a:r>
          </a:p>
          <a:p>
            <a:pPr lvl="1"/>
            <a:r>
              <a:rPr lang="en-US" sz="2400" dirty="0" smtClean="0"/>
              <a:t>Byte</a:t>
            </a:r>
          </a:p>
          <a:p>
            <a:pPr lvl="1"/>
            <a:r>
              <a:rPr lang="en-US" sz="2400" dirty="0" smtClean="0"/>
              <a:t>Half-word (16-bit)</a:t>
            </a:r>
          </a:p>
          <a:p>
            <a:pPr lvl="1"/>
            <a:r>
              <a:rPr lang="en-US" sz="2400" dirty="0" smtClean="0"/>
              <a:t>Word</a:t>
            </a:r>
          </a:p>
          <a:p>
            <a:pPr lvl="1"/>
            <a:r>
              <a:rPr lang="en-US" sz="2400" dirty="0" smtClean="0"/>
              <a:t>Long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642100" y="6038850"/>
            <a:ext cx="2133600" cy="206375"/>
          </a:xfrm>
          <a:prstGeom prst="rect">
            <a:avLst/>
          </a:prstGeom>
        </p:spPr>
        <p:txBody>
          <a:bodyPr/>
          <a:lstStyle/>
          <a:p>
            <a:fld id="{F2394529-A9B3-4A54-83EC-E61379E8334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11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85312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NEON Registers </a:t>
            </a:r>
            <a:endParaRPr lang="en-US" sz="400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5327" y="861060"/>
            <a:ext cx="8953311" cy="540700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NEON registers load and store data into 64-bit registers from memory with on-the-fly interleave, as shown in this diagram.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2400" dirty="0" smtClean="0"/>
              <a:t>Source: ARM Compiler Toolchain Assembler Reference; DUI0489C</a:t>
            </a:r>
          </a:p>
          <a:p>
            <a:pPr indent="0">
              <a:buNone/>
            </a:pPr>
            <a:endParaRPr lang="en-US" sz="2400" dirty="0" smtClean="0"/>
          </a:p>
          <a:p>
            <a:pPr indent="0">
              <a:buNone/>
            </a:pPr>
            <a:endParaRPr lang="en-US" sz="2400" dirty="0" smtClean="0"/>
          </a:p>
          <a:p>
            <a:pPr indent="0">
              <a:buNone/>
            </a:pPr>
            <a:endParaRPr lang="en-US" sz="2400" dirty="0" smtClean="0"/>
          </a:p>
          <a:p>
            <a:pPr indent="0">
              <a:buNone/>
            </a:pPr>
            <a:endParaRPr lang="en-US" sz="2400" dirty="0" smtClean="0"/>
          </a:p>
          <a:p>
            <a:pPr indent="0">
              <a:buNone/>
            </a:pPr>
            <a:endParaRPr lang="en-US" sz="2400" dirty="0" smtClean="0"/>
          </a:p>
          <a:p>
            <a:pPr indent="0">
              <a:buNone/>
            </a:pPr>
            <a:endParaRPr lang="en-US" sz="2400" dirty="0" smtClean="0"/>
          </a:p>
          <a:p>
            <a:pPr indent="0">
              <a:buNone/>
            </a:pPr>
            <a:endParaRPr lang="en-US" sz="2400" dirty="0" smtClean="0"/>
          </a:p>
          <a:p>
            <a:pPr indent="0">
              <a:buNone/>
            </a:pPr>
            <a:endParaRPr lang="en-US" sz="2400" dirty="0" smtClean="0"/>
          </a:p>
          <a:p>
            <a:pPr indent="0">
              <a:buNone/>
            </a:pPr>
            <a:endParaRPr lang="en-US" sz="2400" dirty="0" smtClean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t="17944"/>
          <a:stretch>
            <a:fillRect/>
          </a:stretch>
        </p:blipFill>
        <p:spPr bwMode="auto">
          <a:xfrm>
            <a:off x="446337" y="1680245"/>
            <a:ext cx="8254333" cy="4141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642100" y="6038850"/>
            <a:ext cx="2133600" cy="206375"/>
          </a:xfrm>
          <a:prstGeom prst="rect">
            <a:avLst/>
          </a:prstGeom>
        </p:spPr>
        <p:txBody>
          <a:bodyPr/>
          <a:lstStyle/>
          <a:p>
            <a:fld id="{F2394529-A9B3-4A54-83EC-E61379E8334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39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Vector Floating Point (VFP)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962399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Fully integrated into the main pipeline</a:t>
            </a:r>
          </a:p>
          <a:p>
            <a:r>
              <a:rPr lang="en-US" sz="2800" dirty="0" smtClean="0"/>
              <a:t>32 DP registers for FP operations</a:t>
            </a:r>
          </a:p>
          <a:p>
            <a:r>
              <a:rPr lang="en-US" sz="2800" dirty="0" smtClean="0"/>
              <a:t>Native (hardware) support for all IEEE-defined floating-point operations and rounding modes; Single- and double-precision</a:t>
            </a:r>
          </a:p>
          <a:p>
            <a:r>
              <a:rPr lang="en-US" sz="2800" dirty="0" smtClean="0"/>
              <a:t>Supports fused MAC operation (e.g., rounding after the addition or after the multiplication)</a:t>
            </a:r>
          </a:p>
          <a:p>
            <a:r>
              <a:rPr lang="en-US" sz="2800" dirty="0" smtClean="0"/>
              <a:t>Supports half-precision (IEEE754-2008);</a:t>
            </a:r>
            <a:br>
              <a:rPr lang="en-US" sz="2800" dirty="0" smtClean="0"/>
            </a:br>
            <a:r>
              <a:rPr lang="en-US" sz="2800" dirty="0" smtClean="0"/>
              <a:t>1-bit sign, 5-bit exponent, 10-bit mantissa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642100" y="6038850"/>
            <a:ext cx="2133600" cy="206375"/>
          </a:xfrm>
          <a:prstGeom prst="rect">
            <a:avLst/>
          </a:prstGeom>
        </p:spPr>
        <p:txBody>
          <a:bodyPr/>
          <a:lstStyle/>
          <a:p>
            <a:fld id="{F2394529-A9B3-4A54-83EC-E61379E8334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64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 dirty="0" smtClean="0"/>
              <a:t>Programmable Real-Time Unit (PRU) Subsystem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idx="1"/>
          </p:nvPr>
        </p:nvSpPr>
        <p:spPr>
          <a:xfrm>
            <a:off x="193830" y="1048468"/>
            <a:ext cx="3496119" cy="494593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sz="1800" dirty="0"/>
              <a:t>P</a:t>
            </a:r>
            <a:r>
              <a:rPr lang="en-US" sz="1800" dirty="0" smtClean="0"/>
              <a:t>rogrammable Real-Time Unit (PRU) is a low-latency microcontroller subsystem</a:t>
            </a:r>
          </a:p>
          <a:p>
            <a:pPr eaLnBrk="1" hangingPunct="1">
              <a:lnSpc>
                <a:spcPct val="110000"/>
              </a:lnSpc>
            </a:pPr>
            <a:r>
              <a:rPr lang="en-US" sz="1800" dirty="0" smtClean="0"/>
              <a:t>Two independent PRU execution units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600" dirty="0" smtClean="0"/>
              <a:t>32-Bit RISC architecture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600" dirty="0" smtClean="0"/>
              <a:t>200MHz –  5ns per instruction </a:t>
            </a:r>
          </a:p>
          <a:p>
            <a:pPr lvl="1">
              <a:lnSpc>
                <a:spcPct val="110000"/>
              </a:lnSpc>
            </a:pPr>
            <a:r>
              <a:rPr lang="en-US" sz="1600" dirty="0"/>
              <a:t>Single cycle </a:t>
            </a:r>
            <a:r>
              <a:rPr lang="en-US" sz="1600" dirty="0" smtClean="0"/>
              <a:t>execution - </a:t>
            </a:r>
            <a:r>
              <a:rPr lang="en-US" sz="1600" dirty="0"/>
              <a:t>No </a:t>
            </a:r>
            <a:r>
              <a:rPr lang="en-US" sz="1600" dirty="0" smtClean="0"/>
              <a:t>pipeline</a:t>
            </a:r>
            <a:endParaRPr lang="en-US" sz="1600" dirty="0"/>
          </a:p>
          <a:p>
            <a:pPr lvl="1" eaLnBrk="1" hangingPunct="1">
              <a:lnSpc>
                <a:spcPct val="110000"/>
              </a:lnSpc>
            </a:pPr>
            <a:r>
              <a:rPr lang="en-US" sz="1600" dirty="0" smtClean="0"/>
              <a:t>Dedicated instruction and data </a:t>
            </a:r>
            <a:br>
              <a:rPr lang="en-US" sz="1600" dirty="0" smtClean="0"/>
            </a:br>
            <a:r>
              <a:rPr lang="en-US" sz="1600" dirty="0" smtClean="0"/>
              <a:t>RAM per core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600" dirty="0" smtClean="0"/>
              <a:t>Shared RAM</a:t>
            </a:r>
          </a:p>
          <a:p>
            <a:pPr eaLnBrk="1" hangingPunct="1">
              <a:lnSpc>
                <a:spcPct val="110000"/>
              </a:lnSpc>
            </a:pPr>
            <a:r>
              <a:rPr lang="en-US" sz="1800" dirty="0" smtClean="0"/>
              <a:t>Includes Interrupt Controller for </a:t>
            </a:r>
            <a:br>
              <a:rPr lang="en-US" sz="1800" dirty="0" smtClean="0"/>
            </a:br>
            <a:r>
              <a:rPr lang="en-US" sz="1800" dirty="0" smtClean="0"/>
              <a:t>system event handling</a:t>
            </a:r>
          </a:p>
          <a:p>
            <a:pPr eaLnBrk="1" hangingPunct="1">
              <a:lnSpc>
                <a:spcPct val="110000"/>
              </a:lnSpc>
            </a:pPr>
            <a:r>
              <a:rPr lang="en-US" sz="1800" dirty="0" smtClean="0"/>
              <a:t>Fast I/O interface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600" dirty="0" smtClean="0"/>
              <a:t>Up to 30 inputs and 32 outputs</a:t>
            </a:r>
            <a:br>
              <a:rPr lang="en-US" sz="1600" dirty="0" smtClean="0"/>
            </a:br>
            <a:r>
              <a:rPr lang="en-US" sz="1600" dirty="0" smtClean="0"/>
              <a:t>on external pins per PRU unit</a:t>
            </a:r>
          </a:p>
        </p:txBody>
      </p:sp>
      <p:sp>
        <p:nvSpPr>
          <p:cNvPr id="12306" name="Line 17"/>
          <p:cNvSpPr>
            <a:spLocks noChangeShapeType="1"/>
          </p:cNvSpPr>
          <p:nvPr/>
        </p:nvSpPr>
        <p:spPr bwMode="auto">
          <a:xfrm>
            <a:off x="7337425" y="2149895"/>
            <a:ext cx="3460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12307" name="Line 18"/>
          <p:cNvSpPr>
            <a:spLocks noChangeShapeType="1"/>
          </p:cNvSpPr>
          <p:nvPr/>
        </p:nvSpPr>
        <p:spPr bwMode="auto">
          <a:xfrm>
            <a:off x="7331328" y="2759495"/>
            <a:ext cx="3460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12308" name="Line 19"/>
          <p:cNvSpPr>
            <a:spLocks noChangeShapeType="1"/>
          </p:cNvSpPr>
          <p:nvPr/>
        </p:nvSpPr>
        <p:spPr bwMode="auto">
          <a:xfrm>
            <a:off x="6359525" y="2438027"/>
            <a:ext cx="3460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12309" name="Line 20"/>
          <p:cNvSpPr>
            <a:spLocks noChangeShapeType="1"/>
          </p:cNvSpPr>
          <p:nvPr/>
        </p:nvSpPr>
        <p:spPr bwMode="auto">
          <a:xfrm>
            <a:off x="6357938" y="3839393"/>
            <a:ext cx="3460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12310" name="Line 21"/>
          <p:cNvSpPr>
            <a:spLocks noChangeShapeType="1"/>
          </p:cNvSpPr>
          <p:nvPr/>
        </p:nvSpPr>
        <p:spPr bwMode="auto">
          <a:xfrm>
            <a:off x="6335839" y="5697164"/>
            <a:ext cx="3460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12311" name="Line 22"/>
          <p:cNvSpPr>
            <a:spLocks noChangeShapeType="1"/>
          </p:cNvSpPr>
          <p:nvPr/>
        </p:nvSpPr>
        <p:spPr bwMode="auto">
          <a:xfrm>
            <a:off x="7337425" y="3906464"/>
            <a:ext cx="1670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12312" name="Text Box 23"/>
          <p:cNvSpPr txBox="1">
            <a:spLocks noChangeArrowheads="1"/>
          </p:cNvSpPr>
          <p:nvPr/>
        </p:nvSpPr>
        <p:spPr bwMode="auto">
          <a:xfrm>
            <a:off x="7493000" y="3968431"/>
            <a:ext cx="1346200" cy="307777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000" b="1" dirty="0"/>
              <a:t>Master I/F </a:t>
            </a:r>
            <a:br>
              <a:rPr lang="en-US" sz="1000" b="1" dirty="0"/>
            </a:br>
            <a:r>
              <a:rPr lang="en-US" sz="1000" b="1" dirty="0"/>
              <a:t>(to </a:t>
            </a:r>
            <a:r>
              <a:rPr lang="en-US" sz="1000" b="1" dirty="0" err="1" smtClean="0"/>
              <a:t>SoC</a:t>
            </a:r>
            <a:r>
              <a:rPr lang="en-US" sz="1000" b="1" dirty="0" smtClean="0"/>
              <a:t> interconnect)</a:t>
            </a:r>
            <a:endParaRPr lang="en-US" sz="1000" b="1" dirty="0"/>
          </a:p>
        </p:txBody>
      </p:sp>
      <p:sp>
        <p:nvSpPr>
          <p:cNvPr id="12313" name="Line 24"/>
          <p:cNvSpPr>
            <a:spLocks noChangeShapeType="1"/>
          </p:cNvSpPr>
          <p:nvPr/>
        </p:nvSpPr>
        <p:spPr bwMode="auto">
          <a:xfrm flipV="1">
            <a:off x="7337425" y="4438276"/>
            <a:ext cx="1670050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12314" name="Text Box 25"/>
          <p:cNvSpPr txBox="1">
            <a:spLocks noChangeArrowheads="1"/>
          </p:cNvSpPr>
          <p:nvPr/>
        </p:nvSpPr>
        <p:spPr bwMode="auto">
          <a:xfrm>
            <a:off x="7504364" y="4516064"/>
            <a:ext cx="1503111" cy="307777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000" b="1" dirty="0"/>
              <a:t>Slave I/F</a:t>
            </a:r>
            <a:br>
              <a:rPr lang="en-US" sz="1000" b="1" dirty="0"/>
            </a:br>
            <a:r>
              <a:rPr lang="en-US" sz="1000" b="1" dirty="0"/>
              <a:t>(from </a:t>
            </a:r>
            <a:r>
              <a:rPr lang="en-US" sz="1000" b="1" dirty="0" err="1"/>
              <a:t>SoC</a:t>
            </a:r>
            <a:r>
              <a:rPr lang="en-US" sz="1000" b="1" dirty="0"/>
              <a:t> interconnect</a:t>
            </a:r>
            <a:r>
              <a:rPr lang="en-US" sz="1000" b="1" dirty="0" smtClean="0"/>
              <a:t>)</a:t>
            </a:r>
            <a:endParaRPr lang="en-US" sz="1000" b="1" dirty="0"/>
          </a:p>
        </p:txBody>
      </p:sp>
      <p:sp>
        <p:nvSpPr>
          <p:cNvPr id="12317" name="Text Box 28"/>
          <p:cNvSpPr txBox="1">
            <a:spLocks noChangeArrowheads="1"/>
          </p:cNvSpPr>
          <p:nvPr/>
        </p:nvSpPr>
        <p:spPr bwMode="auto">
          <a:xfrm>
            <a:off x="4191000" y="1163105"/>
            <a:ext cx="4586287" cy="246221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600" b="1" dirty="0" smtClean="0"/>
              <a:t>AM335x PRU Subsystem Block </a:t>
            </a:r>
            <a:r>
              <a:rPr lang="en-US" sz="1600" b="1" dirty="0"/>
              <a:t>Diagram</a:t>
            </a:r>
          </a:p>
        </p:txBody>
      </p:sp>
      <p:sp>
        <p:nvSpPr>
          <p:cNvPr id="12319" name="Text Box 30"/>
          <p:cNvSpPr txBox="1">
            <a:spLocks noChangeArrowheads="1"/>
          </p:cNvSpPr>
          <p:nvPr/>
        </p:nvSpPr>
        <p:spPr bwMode="auto">
          <a:xfrm>
            <a:off x="3136549" y="2221173"/>
            <a:ext cx="1382712" cy="152400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 eaLnBrk="0" hangingPunc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000" b="1" dirty="0" smtClean="0"/>
              <a:t>32 </a:t>
            </a:r>
            <a:r>
              <a:rPr lang="en-US" sz="1000" b="1" dirty="0"/>
              <a:t>GPO</a:t>
            </a:r>
          </a:p>
        </p:txBody>
      </p:sp>
      <p:sp>
        <p:nvSpPr>
          <p:cNvPr id="12320" name="Text Box 31"/>
          <p:cNvSpPr txBox="1">
            <a:spLocks noChangeArrowheads="1"/>
          </p:cNvSpPr>
          <p:nvPr/>
        </p:nvSpPr>
        <p:spPr bwMode="auto">
          <a:xfrm>
            <a:off x="3136549" y="2510098"/>
            <a:ext cx="1382712" cy="152400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 eaLnBrk="0" hangingPunc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000" b="1" dirty="0" smtClean="0"/>
              <a:t>30 </a:t>
            </a:r>
            <a:r>
              <a:rPr lang="en-US" sz="1000" b="1" dirty="0"/>
              <a:t>GPI</a:t>
            </a:r>
          </a:p>
        </p:txBody>
      </p:sp>
      <p:sp>
        <p:nvSpPr>
          <p:cNvPr id="12321" name="AutoShape 32"/>
          <p:cNvSpPr>
            <a:spLocks noChangeArrowheads="1"/>
          </p:cNvSpPr>
          <p:nvPr/>
        </p:nvSpPr>
        <p:spPr bwMode="auto">
          <a:xfrm>
            <a:off x="4578000" y="5382203"/>
            <a:ext cx="749300" cy="231775"/>
          </a:xfrm>
          <a:prstGeom prst="leftArrow">
            <a:avLst>
              <a:gd name="adj1" fmla="val 50000"/>
              <a:gd name="adj2" fmla="val 80822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12322" name="AutoShape 33"/>
          <p:cNvSpPr>
            <a:spLocks noChangeArrowheads="1"/>
          </p:cNvSpPr>
          <p:nvPr/>
        </p:nvSpPr>
        <p:spPr bwMode="auto">
          <a:xfrm rot="10800000">
            <a:off x="4578000" y="5785428"/>
            <a:ext cx="749300" cy="231775"/>
          </a:xfrm>
          <a:prstGeom prst="leftArrow">
            <a:avLst>
              <a:gd name="adj1" fmla="val 50000"/>
              <a:gd name="adj2" fmla="val 80822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12323" name="Text Box 34"/>
          <p:cNvSpPr txBox="1">
            <a:spLocks noChangeArrowheads="1"/>
          </p:cNvSpPr>
          <p:nvPr/>
        </p:nvSpPr>
        <p:spPr bwMode="auto">
          <a:xfrm>
            <a:off x="3598513" y="5325053"/>
            <a:ext cx="922337" cy="307777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000" b="1" dirty="0"/>
              <a:t>E</a:t>
            </a:r>
            <a:r>
              <a:rPr lang="en-US" sz="1000" b="1" dirty="0" smtClean="0"/>
              <a:t>vents </a:t>
            </a:r>
            <a:r>
              <a:rPr lang="en-US" sz="1000" b="1" dirty="0"/>
              <a:t>to </a:t>
            </a:r>
            <a:r>
              <a:rPr lang="en-US" sz="1000" b="1" dirty="0" smtClean="0"/>
              <a:t/>
            </a:r>
            <a:br>
              <a:rPr lang="en-US" sz="1000" b="1" dirty="0" smtClean="0"/>
            </a:br>
            <a:r>
              <a:rPr lang="en-US" sz="1000" b="1" dirty="0" smtClean="0"/>
              <a:t>ARM </a:t>
            </a:r>
            <a:r>
              <a:rPr lang="en-US" sz="1000" b="1" dirty="0"/>
              <a:t>INTC</a:t>
            </a:r>
          </a:p>
        </p:txBody>
      </p:sp>
      <p:sp>
        <p:nvSpPr>
          <p:cNvPr id="12324" name="Text Box 35"/>
          <p:cNvSpPr txBox="1">
            <a:spLocks noChangeArrowheads="1"/>
          </p:cNvSpPr>
          <p:nvPr/>
        </p:nvSpPr>
        <p:spPr bwMode="auto">
          <a:xfrm>
            <a:off x="3484213" y="5728278"/>
            <a:ext cx="1095375" cy="461665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000" b="1" dirty="0"/>
              <a:t>Events from </a:t>
            </a:r>
            <a:r>
              <a:rPr lang="en-US" sz="1000" b="1" dirty="0" smtClean="0"/>
              <a:t>Peripherals </a:t>
            </a:r>
            <a:br>
              <a:rPr lang="en-US" sz="1000" b="1" dirty="0" smtClean="0"/>
            </a:br>
            <a:r>
              <a:rPr lang="en-US" sz="1000" b="1" dirty="0" smtClean="0"/>
              <a:t>+ </a:t>
            </a:r>
            <a:r>
              <a:rPr lang="en-US" sz="1000" b="1" dirty="0"/>
              <a:t>PRUs</a:t>
            </a:r>
          </a:p>
        </p:txBody>
      </p:sp>
      <p:sp>
        <p:nvSpPr>
          <p:cNvPr id="12325" name="AutoShape 36"/>
          <p:cNvSpPr>
            <a:spLocks noChangeArrowheads="1"/>
          </p:cNvSpPr>
          <p:nvPr/>
        </p:nvSpPr>
        <p:spPr bwMode="auto">
          <a:xfrm>
            <a:off x="4577999" y="2200536"/>
            <a:ext cx="749300" cy="231775"/>
          </a:xfrm>
          <a:prstGeom prst="leftArrow">
            <a:avLst>
              <a:gd name="adj1" fmla="val 50000"/>
              <a:gd name="adj2" fmla="val 80822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12326" name="AutoShape 37"/>
          <p:cNvSpPr>
            <a:spLocks noChangeArrowheads="1"/>
          </p:cNvSpPr>
          <p:nvPr/>
        </p:nvSpPr>
        <p:spPr bwMode="auto">
          <a:xfrm rot="10800000">
            <a:off x="4577999" y="2487873"/>
            <a:ext cx="749300" cy="231775"/>
          </a:xfrm>
          <a:prstGeom prst="leftArrow">
            <a:avLst>
              <a:gd name="adj1" fmla="val 50000"/>
              <a:gd name="adj2" fmla="val 80822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12327" name="Text Box 38"/>
          <p:cNvSpPr txBox="1">
            <a:spLocks noChangeArrowheads="1"/>
          </p:cNvSpPr>
          <p:nvPr/>
        </p:nvSpPr>
        <p:spPr bwMode="auto">
          <a:xfrm>
            <a:off x="3138138" y="3471393"/>
            <a:ext cx="1382712" cy="152400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 eaLnBrk="0" hangingPunc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000" b="1" dirty="0" smtClean="0"/>
              <a:t>32 </a:t>
            </a:r>
            <a:r>
              <a:rPr lang="en-US" sz="1000" b="1" dirty="0"/>
              <a:t>GPO</a:t>
            </a:r>
          </a:p>
        </p:txBody>
      </p:sp>
      <p:sp>
        <p:nvSpPr>
          <p:cNvPr id="12328" name="Text Box 39"/>
          <p:cNvSpPr txBox="1">
            <a:spLocks noChangeArrowheads="1"/>
          </p:cNvSpPr>
          <p:nvPr/>
        </p:nvSpPr>
        <p:spPr bwMode="auto">
          <a:xfrm>
            <a:off x="3138138" y="3760318"/>
            <a:ext cx="1382712" cy="152400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 eaLnBrk="0" hangingPunc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000" b="1" dirty="0" smtClean="0"/>
              <a:t>30 </a:t>
            </a:r>
            <a:r>
              <a:rPr lang="en-US" sz="1000" b="1" dirty="0"/>
              <a:t>GPI</a:t>
            </a:r>
          </a:p>
        </p:txBody>
      </p:sp>
      <p:sp>
        <p:nvSpPr>
          <p:cNvPr id="12329" name="AutoShape 40"/>
          <p:cNvSpPr>
            <a:spLocks noChangeArrowheads="1"/>
          </p:cNvSpPr>
          <p:nvPr/>
        </p:nvSpPr>
        <p:spPr bwMode="auto">
          <a:xfrm>
            <a:off x="4579588" y="3450755"/>
            <a:ext cx="749300" cy="231775"/>
          </a:xfrm>
          <a:prstGeom prst="leftArrow">
            <a:avLst>
              <a:gd name="adj1" fmla="val 50000"/>
              <a:gd name="adj2" fmla="val 80822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12330" name="AutoShape 41"/>
          <p:cNvSpPr>
            <a:spLocks noChangeArrowheads="1"/>
          </p:cNvSpPr>
          <p:nvPr/>
        </p:nvSpPr>
        <p:spPr bwMode="auto">
          <a:xfrm rot="10800000">
            <a:off x="4579588" y="3738093"/>
            <a:ext cx="749300" cy="231775"/>
          </a:xfrm>
          <a:prstGeom prst="leftArrow">
            <a:avLst>
              <a:gd name="adj1" fmla="val 50000"/>
              <a:gd name="adj2" fmla="val 80822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311109" y="2960949"/>
            <a:ext cx="1032225" cy="266700"/>
          </a:xfrm>
          <a:prstGeom prst="rect">
            <a:avLst/>
          </a:prstGeom>
          <a:solidFill>
            <a:srgbClr val="FFC000"/>
          </a:solidFill>
          <a:ln>
            <a:solidFill>
              <a:srgbClr val="E8A835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Scratchpad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311109" y="5430464"/>
            <a:ext cx="1008539" cy="5334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Interrupt Controller (INTC)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311109" y="3414655"/>
            <a:ext cx="1030637" cy="611981"/>
          </a:xfrm>
          <a:prstGeom prst="rect">
            <a:avLst/>
          </a:prstGeom>
          <a:solidFill>
            <a:srgbClr val="00668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PRU1 </a:t>
            </a:r>
            <a:br>
              <a:rPr lang="en-US" sz="1000" b="1" dirty="0" smtClean="0">
                <a:solidFill>
                  <a:schemeClr val="bg1"/>
                </a:solidFill>
              </a:rPr>
            </a:br>
            <a:r>
              <a:rPr lang="en-US" sz="1000" b="1" dirty="0" smtClean="0">
                <a:solidFill>
                  <a:schemeClr val="bg1"/>
                </a:solidFill>
              </a:rPr>
              <a:t>Core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(8KB IRAM)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311109" y="2153706"/>
            <a:ext cx="1024731" cy="611982"/>
          </a:xfrm>
          <a:prstGeom prst="rect">
            <a:avLst/>
          </a:prstGeom>
          <a:solidFill>
            <a:srgbClr val="00668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PRU0</a:t>
            </a:r>
            <a:br>
              <a:rPr lang="en-US" sz="1000" b="1" dirty="0" smtClean="0">
                <a:solidFill>
                  <a:schemeClr val="bg1"/>
                </a:solidFill>
              </a:rPr>
            </a:br>
            <a:r>
              <a:rPr lang="en-US" sz="1000" b="1" dirty="0" smtClean="0">
                <a:solidFill>
                  <a:schemeClr val="bg1"/>
                </a:solidFill>
              </a:rPr>
              <a:t> Core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(8KB IRAM)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677402" y="1925264"/>
            <a:ext cx="933197" cy="449262"/>
          </a:xfrm>
          <a:prstGeom prst="rect">
            <a:avLst/>
          </a:prstGeom>
          <a:solidFill>
            <a:srgbClr val="117788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DRAM0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(8K Bytes)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677402" y="2534864"/>
            <a:ext cx="933197" cy="449262"/>
          </a:xfrm>
          <a:prstGeom prst="rect">
            <a:avLst/>
          </a:prstGeom>
          <a:solidFill>
            <a:srgbClr val="117788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DRAM1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(8K Bytes)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2" name="Line 18"/>
          <p:cNvSpPr>
            <a:spLocks noChangeShapeType="1"/>
          </p:cNvSpPr>
          <p:nvPr/>
        </p:nvSpPr>
        <p:spPr bwMode="auto">
          <a:xfrm>
            <a:off x="7331327" y="3369095"/>
            <a:ext cx="3460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7677402" y="3144464"/>
            <a:ext cx="933198" cy="449262"/>
          </a:xfrm>
          <a:prstGeom prst="rect">
            <a:avLst/>
          </a:prstGeom>
          <a:solidFill>
            <a:srgbClr val="117788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shared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(12K Bytes)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4" name="Line 19"/>
          <p:cNvSpPr>
            <a:spLocks noChangeShapeType="1"/>
          </p:cNvSpPr>
          <p:nvPr/>
        </p:nvSpPr>
        <p:spPr bwMode="auto">
          <a:xfrm flipV="1">
            <a:off x="5843412" y="2765687"/>
            <a:ext cx="0" cy="187006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square" lIns="0" tIns="0" rIns="0" bIns="0">
            <a:spAutoFit/>
          </a:bodyPr>
          <a:lstStyle/>
          <a:p>
            <a:endParaRPr lang="en-US"/>
          </a:p>
        </p:txBody>
      </p:sp>
      <p:sp>
        <p:nvSpPr>
          <p:cNvPr id="55" name="Line 19"/>
          <p:cNvSpPr>
            <a:spLocks noChangeShapeType="1"/>
          </p:cNvSpPr>
          <p:nvPr/>
        </p:nvSpPr>
        <p:spPr bwMode="auto">
          <a:xfrm flipV="1">
            <a:off x="5852045" y="3227649"/>
            <a:ext cx="0" cy="187006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square" lIns="0" tIns="0" rIns="0" bIns="0">
            <a:spAutoFit/>
          </a:bodyPr>
          <a:lstStyle/>
          <a:p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5311109" y="4210120"/>
            <a:ext cx="1024730" cy="381000"/>
          </a:xfrm>
          <a:prstGeom prst="rect">
            <a:avLst/>
          </a:prstGeom>
          <a:solidFill>
            <a:srgbClr val="FFC000"/>
          </a:solidFill>
          <a:ln>
            <a:solidFill>
              <a:srgbClr val="E8A835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MII1 RX/TX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57" name="Line 19"/>
          <p:cNvSpPr>
            <a:spLocks noChangeShapeType="1"/>
          </p:cNvSpPr>
          <p:nvPr/>
        </p:nvSpPr>
        <p:spPr bwMode="auto">
          <a:xfrm flipV="1">
            <a:off x="5863235" y="4016321"/>
            <a:ext cx="0" cy="187006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square" lIns="0" tIns="0" rIns="0" bIns="0">
            <a:spAutoFit/>
          </a:bodyPr>
          <a:lstStyle/>
          <a:p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5311109" y="1585700"/>
            <a:ext cx="1023270" cy="381000"/>
          </a:xfrm>
          <a:prstGeom prst="rect">
            <a:avLst/>
          </a:prstGeom>
          <a:solidFill>
            <a:srgbClr val="FFC000"/>
          </a:solidFill>
          <a:ln>
            <a:solidFill>
              <a:srgbClr val="E8A835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MII0 RX/TX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59" name="Line 19"/>
          <p:cNvSpPr>
            <a:spLocks noChangeShapeType="1"/>
          </p:cNvSpPr>
          <p:nvPr/>
        </p:nvSpPr>
        <p:spPr bwMode="auto">
          <a:xfrm flipV="1">
            <a:off x="5839665" y="1966700"/>
            <a:ext cx="0" cy="187006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square" lIns="0" tIns="0" rIns="0" bIns="0">
            <a:spAutoFit/>
          </a:bodyPr>
          <a:lstStyle/>
          <a:p>
            <a:endParaRPr lang="en-US"/>
          </a:p>
        </p:txBody>
      </p:sp>
      <p:sp>
        <p:nvSpPr>
          <p:cNvPr id="60" name="Rectangle 59"/>
          <p:cNvSpPr/>
          <p:nvPr/>
        </p:nvSpPr>
        <p:spPr>
          <a:xfrm rot="16200000">
            <a:off x="4804967" y="3484748"/>
            <a:ext cx="4431504" cy="633411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32-bit Interconnect bus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677402" y="4897064"/>
            <a:ext cx="1024730" cy="304800"/>
          </a:xfrm>
          <a:prstGeom prst="rect">
            <a:avLst/>
          </a:prstGeom>
          <a:solidFill>
            <a:srgbClr val="FFC000"/>
          </a:solidFill>
          <a:ln>
            <a:solidFill>
              <a:srgbClr val="E8A835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IEP (Timer)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677402" y="5278064"/>
            <a:ext cx="1024730" cy="304800"/>
          </a:xfrm>
          <a:prstGeom prst="rect">
            <a:avLst/>
          </a:prstGeom>
          <a:solidFill>
            <a:srgbClr val="FFC000"/>
          </a:solidFill>
          <a:ln>
            <a:solidFill>
              <a:srgbClr val="E8A835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eCAP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677402" y="5659064"/>
            <a:ext cx="1024730" cy="304800"/>
          </a:xfrm>
          <a:prstGeom prst="rect">
            <a:avLst/>
          </a:prstGeom>
          <a:solidFill>
            <a:srgbClr val="FFC000"/>
          </a:solidFill>
          <a:ln>
            <a:solidFill>
              <a:srgbClr val="E8A835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MPY/MAC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311109" y="5049464"/>
            <a:ext cx="1024730" cy="304800"/>
          </a:xfrm>
          <a:prstGeom prst="rect">
            <a:avLst/>
          </a:prstGeom>
          <a:solidFill>
            <a:srgbClr val="FFC000"/>
          </a:solidFill>
          <a:ln>
            <a:solidFill>
              <a:srgbClr val="E8A835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UART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65" name="Line 20"/>
          <p:cNvSpPr>
            <a:spLocks noChangeShapeType="1"/>
          </p:cNvSpPr>
          <p:nvPr/>
        </p:nvSpPr>
        <p:spPr bwMode="auto">
          <a:xfrm>
            <a:off x="6337300" y="4400605"/>
            <a:ext cx="3460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66" name="Line 20"/>
          <p:cNvSpPr>
            <a:spLocks noChangeShapeType="1"/>
          </p:cNvSpPr>
          <p:nvPr/>
        </p:nvSpPr>
        <p:spPr bwMode="auto">
          <a:xfrm>
            <a:off x="7333375" y="5039304"/>
            <a:ext cx="3460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67" name="Line 20"/>
          <p:cNvSpPr>
            <a:spLocks noChangeShapeType="1"/>
          </p:cNvSpPr>
          <p:nvPr/>
        </p:nvSpPr>
        <p:spPr bwMode="auto">
          <a:xfrm>
            <a:off x="7339662" y="5420304"/>
            <a:ext cx="3460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68" name="Line 20"/>
          <p:cNvSpPr>
            <a:spLocks noChangeShapeType="1"/>
          </p:cNvSpPr>
          <p:nvPr/>
        </p:nvSpPr>
        <p:spPr bwMode="auto">
          <a:xfrm>
            <a:off x="7341249" y="5804352"/>
            <a:ext cx="3460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69" name="Line 20"/>
          <p:cNvSpPr>
            <a:spLocks noChangeShapeType="1"/>
          </p:cNvSpPr>
          <p:nvPr/>
        </p:nvSpPr>
        <p:spPr bwMode="auto">
          <a:xfrm>
            <a:off x="6335838" y="5196784"/>
            <a:ext cx="3460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71" name="Line 20"/>
          <p:cNvSpPr>
            <a:spLocks noChangeShapeType="1"/>
          </p:cNvSpPr>
          <p:nvPr/>
        </p:nvSpPr>
        <p:spPr bwMode="auto">
          <a:xfrm>
            <a:off x="6352032" y="1776200"/>
            <a:ext cx="3460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72" name="AutoShape 36"/>
          <p:cNvSpPr>
            <a:spLocks noChangeArrowheads="1"/>
          </p:cNvSpPr>
          <p:nvPr/>
        </p:nvSpPr>
        <p:spPr bwMode="auto">
          <a:xfrm>
            <a:off x="4802430" y="1660312"/>
            <a:ext cx="512477" cy="115888"/>
          </a:xfrm>
          <a:prstGeom prst="leftArrow">
            <a:avLst>
              <a:gd name="adj1" fmla="val 50000"/>
              <a:gd name="adj2" fmla="val 80822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73" name="AutoShape 37"/>
          <p:cNvSpPr>
            <a:spLocks noChangeArrowheads="1"/>
          </p:cNvSpPr>
          <p:nvPr/>
        </p:nvSpPr>
        <p:spPr bwMode="auto">
          <a:xfrm rot="10800000">
            <a:off x="4827623" y="1817077"/>
            <a:ext cx="512477" cy="115888"/>
          </a:xfrm>
          <a:prstGeom prst="leftArrow">
            <a:avLst>
              <a:gd name="adj1" fmla="val 50000"/>
              <a:gd name="adj2" fmla="val 80822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78" name="AutoShape 36"/>
          <p:cNvSpPr>
            <a:spLocks noChangeArrowheads="1"/>
          </p:cNvSpPr>
          <p:nvPr/>
        </p:nvSpPr>
        <p:spPr bwMode="auto">
          <a:xfrm>
            <a:off x="4789218" y="4284732"/>
            <a:ext cx="512477" cy="115888"/>
          </a:xfrm>
          <a:prstGeom prst="leftArrow">
            <a:avLst>
              <a:gd name="adj1" fmla="val 50000"/>
              <a:gd name="adj2" fmla="val 80822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79" name="AutoShape 37"/>
          <p:cNvSpPr>
            <a:spLocks noChangeArrowheads="1"/>
          </p:cNvSpPr>
          <p:nvPr/>
        </p:nvSpPr>
        <p:spPr bwMode="auto">
          <a:xfrm rot="10800000">
            <a:off x="4827623" y="4400620"/>
            <a:ext cx="512477" cy="115888"/>
          </a:xfrm>
          <a:prstGeom prst="leftArrow">
            <a:avLst>
              <a:gd name="adj1" fmla="val 50000"/>
              <a:gd name="adj2" fmla="val 80822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80" name="Text Box 34"/>
          <p:cNvSpPr txBox="1">
            <a:spLocks noChangeArrowheads="1"/>
          </p:cNvSpPr>
          <p:nvPr/>
        </p:nvSpPr>
        <p:spPr bwMode="auto">
          <a:xfrm>
            <a:off x="3954463" y="1617487"/>
            <a:ext cx="922337" cy="307777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000" b="1" dirty="0" smtClean="0"/>
              <a:t>Industrial Ethernet</a:t>
            </a:r>
            <a:endParaRPr lang="en-US" sz="1000" b="1" dirty="0"/>
          </a:p>
        </p:txBody>
      </p:sp>
      <p:sp>
        <p:nvSpPr>
          <p:cNvPr id="81" name="Text Box 34"/>
          <p:cNvSpPr txBox="1">
            <a:spLocks noChangeArrowheads="1"/>
          </p:cNvSpPr>
          <p:nvPr/>
        </p:nvSpPr>
        <p:spPr bwMode="auto">
          <a:xfrm>
            <a:off x="3892485" y="4246716"/>
            <a:ext cx="922337" cy="307777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000" b="1" dirty="0" smtClean="0"/>
              <a:t>Industrial Ethernet</a:t>
            </a:r>
            <a:endParaRPr lang="en-US" sz="1000" b="1" dirty="0"/>
          </a:p>
        </p:txBody>
      </p:sp>
      <p:sp>
        <p:nvSpPr>
          <p:cNvPr id="75" name="Rectangle 74"/>
          <p:cNvSpPr/>
          <p:nvPr/>
        </p:nvSpPr>
        <p:spPr>
          <a:xfrm>
            <a:off x="5311109" y="4668464"/>
            <a:ext cx="1024730" cy="304800"/>
          </a:xfrm>
          <a:prstGeom prst="rect">
            <a:avLst/>
          </a:prstGeom>
          <a:solidFill>
            <a:srgbClr val="FFC000"/>
          </a:solidFill>
          <a:ln>
            <a:solidFill>
              <a:srgbClr val="E8A835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MDIO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83" name="Line 20"/>
          <p:cNvSpPr>
            <a:spLocks noChangeShapeType="1"/>
          </p:cNvSpPr>
          <p:nvPr/>
        </p:nvSpPr>
        <p:spPr bwMode="auto">
          <a:xfrm>
            <a:off x="6358729" y="4815784"/>
            <a:ext cx="3460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7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Display Subsystem (DSS)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33400" y="1143001"/>
            <a:ext cx="7010400" cy="609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Getting input </a:t>
            </a:r>
            <a:r>
              <a:rPr lang="en-US" sz="1800" dirty="0"/>
              <a:t>data from frame buffer, </a:t>
            </a:r>
            <a:r>
              <a:rPr lang="en-US" sz="1800" dirty="0" smtClean="0"/>
              <a:t>sending output image or video to </a:t>
            </a:r>
            <a:r>
              <a:rPr lang="en-US" sz="1800" dirty="0"/>
              <a:t>external display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86200" y="2514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209800"/>
            <a:ext cx="4918463" cy="337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026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Agenda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Sitara Architecture Overview</a:t>
            </a:r>
          </a:p>
          <a:p>
            <a:pPr lvl="1"/>
            <a:r>
              <a:rPr lang="en-US" dirty="0" smtClean="0"/>
              <a:t>Processors</a:t>
            </a:r>
          </a:p>
          <a:p>
            <a:pPr lvl="1"/>
            <a:r>
              <a:rPr lang="en-US" dirty="0" smtClean="0"/>
              <a:t>Peripherals</a:t>
            </a:r>
          </a:p>
          <a:p>
            <a:pPr lvl="1"/>
            <a:r>
              <a:rPr lang="en-US" dirty="0" smtClean="0"/>
              <a:t>Buses and Memory</a:t>
            </a:r>
            <a:endParaRPr lang="en-US" dirty="0"/>
          </a:p>
          <a:p>
            <a:r>
              <a:rPr lang="en-US" dirty="0" smtClean="0"/>
              <a:t>Tool and Software Overview</a:t>
            </a:r>
          </a:p>
          <a:p>
            <a:pPr lvl="1"/>
            <a:r>
              <a:rPr lang="en-US" dirty="0" smtClean="0"/>
              <a:t>Development Tools</a:t>
            </a:r>
          </a:p>
          <a:p>
            <a:pPr lvl="1"/>
            <a:r>
              <a:rPr lang="en-US" dirty="0" smtClean="0"/>
              <a:t>Linux SDK</a:t>
            </a:r>
          </a:p>
          <a:p>
            <a:pPr lvl="1"/>
            <a:r>
              <a:rPr lang="en-US" dirty="0" smtClean="0"/>
              <a:t> Development Platforms</a:t>
            </a:r>
          </a:p>
        </p:txBody>
      </p:sp>
    </p:spTree>
    <p:extLst>
      <p:ext uri="{BB962C8B-B14F-4D97-AF65-F5344CB8AC3E}">
        <p14:creationId xmlns:p14="http://schemas.microsoft.com/office/powerpoint/2010/main" val="112714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Subsystem (DSS)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33375" y="1185862"/>
            <a:ext cx="8467725" cy="4833937"/>
          </a:xfrm>
        </p:spPr>
        <p:txBody>
          <a:bodyPr>
            <a:normAutofit lnSpcReduction="10000"/>
          </a:bodyPr>
          <a:lstStyle/>
          <a:p>
            <a:r>
              <a:rPr lang="en-US" sz="1500" u="sng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Display </a:t>
            </a:r>
            <a:r>
              <a:rPr lang="en-US" sz="1500" u="sng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Subsystem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Up </a:t>
            </a:r>
            <a:r>
              <a:rPr lang="en-US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to 100MHz pixel clock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Up to 2048x2048 resolution, highly dependent on frame </a:t>
            </a:r>
            <a:r>
              <a:rPr lang="en-US" sz="1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rate, </a:t>
            </a:r>
            <a:r>
              <a:rPr lang="en-US" sz="14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bpp</a:t>
            </a:r>
            <a:r>
              <a:rPr lang="en-US" sz="1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, etc.</a:t>
            </a:r>
            <a:endParaRPr lang="en-US" sz="1400" u="sng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en-US" sz="1400" u="sng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Display Controller :</a:t>
            </a:r>
            <a:r>
              <a:rPr lang="en-US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itchFamily="2" charset="2"/>
              </a:rPr>
              <a:t> </a:t>
            </a:r>
            <a:r>
              <a:rPr lang="en-US" sz="1400" dirty="0" smtClean="0">
                <a:sym typeface="Wingdings" pitchFamily="2" charset="2"/>
              </a:rPr>
              <a:t>Input </a:t>
            </a:r>
            <a:r>
              <a:rPr lang="en-US" sz="1400" dirty="0">
                <a:sym typeface="Wingdings" pitchFamily="2" charset="2"/>
              </a:rPr>
              <a:t>modes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Programmable pixel display modes (1, 2, 4, 8, 12, 16, 18  and 24 bit-per-pixel </a:t>
            </a:r>
            <a:r>
              <a:rPr lang="en-US" sz="1400" dirty="0" smtClean="0"/>
              <a:t>modes, YUV and 24 bits RGB)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256 </a:t>
            </a:r>
            <a:r>
              <a:rPr lang="en-US" sz="1400" dirty="0"/>
              <a:t>x 24-bit entry palette in RGB </a:t>
            </a:r>
            <a:r>
              <a:rPr lang="en-US" sz="1400" dirty="0">
                <a:solidFill>
                  <a:srgbClr val="FF0000"/>
                </a:solidFill>
              </a:rPr>
              <a:t>                                                                                                   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Display support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Passive &amp; Active Matrix panel.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Remote Frame Buffer support through the </a:t>
            </a:r>
            <a:r>
              <a:rPr lang="en-US" sz="1400" dirty="0" err="1"/>
              <a:t>RFBI</a:t>
            </a:r>
            <a:r>
              <a:rPr lang="en-US" sz="1400" dirty="0"/>
              <a:t> module.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itchFamily="2" charset="2"/>
              </a:rPr>
              <a:t>Signal processing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Overlay support for Graphics,Video1 and  Video2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itchFamily="2" charset="2"/>
              </a:rPr>
              <a:t>Video resizer : </a:t>
            </a:r>
            <a:r>
              <a:rPr lang="en-US" sz="1400" dirty="0" err="1">
                <a:sym typeface="Wingdings" pitchFamily="2" charset="2"/>
              </a:rPr>
              <a:t>upsampling</a:t>
            </a:r>
            <a:r>
              <a:rPr lang="en-US" sz="1400" dirty="0">
                <a:sym typeface="Wingdings" pitchFamily="2" charset="2"/>
              </a:rPr>
              <a:t> (up to x8) </a:t>
            </a:r>
            <a:r>
              <a:rPr lang="en-US" sz="1400" dirty="0" err="1">
                <a:sym typeface="Wingdings" pitchFamily="2" charset="2"/>
              </a:rPr>
              <a:t>downsampling</a:t>
            </a:r>
            <a:r>
              <a:rPr lang="en-US" sz="1400" dirty="0">
                <a:sym typeface="Wingdings" pitchFamily="2" charset="2"/>
              </a:rPr>
              <a:t> (down to 1/4)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Transparency color key (source and destination)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Programmable video color space conversion </a:t>
            </a:r>
            <a:r>
              <a:rPr lang="en-US" sz="1400" dirty="0" err="1"/>
              <a:t>YcbCr</a:t>
            </a:r>
            <a:r>
              <a:rPr lang="en-US" sz="1400" dirty="0"/>
              <a:t> 4:2:2 into </a:t>
            </a:r>
            <a:r>
              <a:rPr lang="en-US" sz="1400" dirty="0" err="1"/>
              <a:t>RGB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Gamma curve support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ym typeface="Wingdings" pitchFamily="2" charset="2"/>
              </a:rPr>
              <a:t>Programmable </a:t>
            </a:r>
            <a:r>
              <a:rPr lang="en-US" sz="1400" dirty="0">
                <a:sym typeface="Wingdings" pitchFamily="2" charset="2"/>
              </a:rPr>
              <a:t>Color Phase Rotation (CPR</a:t>
            </a:r>
            <a:r>
              <a:rPr lang="en-US" sz="1400" dirty="0" smtClean="0">
                <a:sym typeface="Wingdings" pitchFamily="2" charset="2"/>
              </a:rPr>
              <a:t>)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3886200" y="2514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2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75" y="142874"/>
            <a:ext cx="8458200" cy="1000125"/>
          </a:xfrm>
        </p:spPr>
        <p:txBody>
          <a:bodyPr/>
          <a:lstStyle/>
          <a:p>
            <a:pPr algn="ctr"/>
            <a:r>
              <a:rPr lang="en-US" dirty="0" smtClean="0"/>
              <a:t>Graphic Accelerator SGX530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b="0" dirty="0"/>
              <a:t>Imagination </a:t>
            </a:r>
            <a:r>
              <a:rPr lang="en-US" b="0" dirty="0" smtClean="0"/>
              <a:t>Technologies)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185863"/>
            <a:ext cx="4162425" cy="4692650"/>
          </a:xfrm>
        </p:spPr>
        <p:txBody>
          <a:bodyPr/>
          <a:lstStyle/>
          <a:p>
            <a:r>
              <a:rPr lang="en-US" sz="1800" dirty="0"/>
              <a:t>2D and 3D graphics</a:t>
            </a:r>
          </a:p>
          <a:p>
            <a:r>
              <a:rPr lang="en-US" sz="1800" dirty="0" smtClean="0"/>
              <a:t>Tile-based </a:t>
            </a:r>
            <a:r>
              <a:rPr lang="en-US" sz="1800" dirty="0"/>
              <a:t>architecture</a:t>
            </a:r>
          </a:p>
          <a:p>
            <a:r>
              <a:rPr lang="en-US" sz="1800" dirty="0" smtClean="0"/>
              <a:t>Universal </a:t>
            </a:r>
            <a:r>
              <a:rPr lang="en-US" sz="1800" dirty="0"/>
              <a:t>scalable </a:t>
            </a:r>
            <a:r>
              <a:rPr lang="en-US" sz="1800" dirty="0" err="1"/>
              <a:t>shader</a:t>
            </a:r>
            <a:r>
              <a:rPr lang="en-US" sz="1800" dirty="0"/>
              <a:t> engine (USSE™) – multithreaded engine incorporating pixel and </a:t>
            </a:r>
            <a:r>
              <a:rPr lang="en-US" sz="1800" dirty="0" smtClean="0"/>
              <a:t>vertex </a:t>
            </a:r>
            <a:r>
              <a:rPr lang="en-US" sz="1800" dirty="0" err="1" smtClean="0"/>
              <a:t>shader</a:t>
            </a:r>
            <a:r>
              <a:rPr lang="en-US" sz="1800" dirty="0" smtClean="0"/>
              <a:t> </a:t>
            </a:r>
            <a:r>
              <a:rPr lang="en-US" sz="1800" dirty="0"/>
              <a:t>functionality</a:t>
            </a:r>
          </a:p>
          <a:p>
            <a:r>
              <a:rPr lang="en-US" sz="1800" dirty="0" smtClean="0"/>
              <a:t>Industry-standard </a:t>
            </a:r>
            <a:r>
              <a:rPr lang="en-US" sz="1800" dirty="0"/>
              <a:t>API support: OpenGL ES 1.1 and 2.0, </a:t>
            </a:r>
            <a:r>
              <a:rPr lang="en-US" sz="1800" dirty="0" err="1"/>
              <a:t>OpenVG</a:t>
            </a:r>
            <a:r>
              <a:rPr lang="en-US" sz="1800" dirty="0"/>
              <a:t> </a:t>
            </a:r>
            <a:r>
              <a:rPr lang="en-US" sz="1800" dirty="0" smtClean="0"/>
              <a:t>v1.0.1</a:t>
            </a:r>
          </a:p>
          <a:p>
            <a:r>
              <a:rPr lang="en-US" sz="1800" dirty="0"/>
              <a:t>Advanced geometry direct memory access (DMA) </a:t>
            </a:r>
            <a:endParaRPr lang="en-US" sz="1800" dirty="0" smtClean="0"/>
          </a:p>
          <a:p>
            <a:r>
              <a:rPr lang="en-US" sz="1800" dirty="0" smtClean="0"/>
              <a:t>Programmable </a:t>
            </a:r>
            <a:r>
              <a:rPr lang="en-US" sz="1800" dirty="0"/>
              <a:t>high-quality image anti-aliasing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667000"/>
            <a:ext cx="4324695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974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Crypto Hardware Accelerator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2285999"/>
            <a:ext cx="3781425" cy="3276601"/>
          </a:xfrm>
        </p:spPr>
        <p:txBody>
          <a:bodyPr/>
          <a:lstStyle/>
          <a:p>
            <a:r>
              <a:rPr lang="en-US" b="1" i="1" dirty="0"/>
              <a:t>offload cryptographic processing from the ARM </a:t>
            </a:r>
            <a:r>
              <a:rPr lang="en-US" b="1" i="1" dirty="0" smtClean="0"/>
              <a:t>core</a:t>
            </a:r>
          </a:p>
          <a:p>
            <a:r>
              <a:rPr lang="en-US" b="1" i="1" dirty="0" err="1" smtClean="0"/>
              <a:t>OpenSSL</a:t>
            </a:r>
            <a:endParaRPr lang="en-US" dirty="0" smtClean="0"/>
          </a:p>
          <a:p>
            <a:r>
              <a:rPr lang="en-US" b="1" dirty="0" smtClean="0"/>
              <a:t>Crypto</a:t>
            </a:r>
          </a:p>
          <a:p>
            <a:r>
              <a:rPr lang="en-US" b="1" dirty="0" smtClean="0">
                <a:solidFill>
                  <a:srgbClr val="00B050"/>
                </a:solidFill>
              </a:rPr>
              <a:t>Secure Boot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044474"/>
            <a:ext cx="4562475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575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3"/>
          <p:cNvSpPr>
            <a:spLocks noGrp="1"/>
          </p:cNvSpPr>
          <p:nvPr>
            <p:ph type="title"/>
          </p:nvPr>
        </p:nvSpPr>
        <p:spPr>
          <a:xfrm>
            <a:off x="76200" y="381000"/>
            <a:ext cx="8458200" cy="1371600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AM437x Architecture</a:t>
            </a:r>
            <a:r>
              <a:rPr lang="en-US" dirty="0" smtClean="0"/>
              <a:t> </a:t>
            </a:r>
            <a:r>
              <a:rPr lang="en-US" dirty="0"/>
              <a:t>Overview</a:t>
            </a:r>
            <a:br>
              <a:rPr lang="en-US" dirty="0"/>
            </a:br>
            <a:r>
              <a:rPr lang="en-US" dirty="0" smtClean="0"/>
              <a:t>Peripherals</a:t>
            </a: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95" y="1600200"/>
            <a:ext cx="7124178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60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5"/>
          <p:cNvSpPr>
            <a:spLocks noGrp="1" noChangeArrowheads="1"/>
          </p:cNvSpPr>
          <p:nvPr>
            <p:ph idx="1"/>
          </p:nvPr>
        </p:nvSpPr>
        <p:spPr>
          <a:xfrm>
            <a:off x="153420" y="2415380"/>
            <a:ext cx="4098925" cy="3035301"/>
          </a:xfrm>
        </p:spPr>
        <p:txBody>
          <a:bodyPr/>
          <a:lstStyle/>
          <a:p>
            <a:r>
              <a:rPr lang="en-US" sz="1400" dirty="0" smtClean="0"/>
              <a:t>Dual Port 8/10bit BT656 interface</a:t>
            </a:r>
          </a:p>
          <a:p>
            <a:r>
              <a:rPr lang="en-US" sz="1400" dirty="0" smtClean="0"/>
              <a:t>Single port 12-bit interface</a:t>
            </a:r>
          </a:p>
          <a:p>
            <a:r>
              <a:rPr lang="en-US" sz="1400" dirty="0" smtClean="0"/>
              <a:t>YUV422/RGB422, BT656, RAW input formats</a:t>
            </a:r>
          </a:p>
          <a:p>
            <a:r>
              <a:rPr lang="en-US" sz="1400" dirty="0" smtClean="0"/>
              <a:t>Up to 75MHz input pixel clock</a:t>
            </a:r>
          </a:p>
          <a:p>
            <a:pPr marL="0" indent="0">
              <a:buNone/>
            </a:pPr>
            <a:endParaRPr lang="en-US" sz="14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Camera Subsystem (2x)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29931" y="2173287"/>
            <a:ext cx="4487863" cy="3792537"/>
          </a:xfrm>
          <a:prstGeom prst="rect">
            <a:avLst/>
          </a:prstGeom>
          <a:solidFill>
            <a:srgbClr val="CCFFFF">
              <a:alpha val="44000"/>
            </a:srgb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004594" y="3014662"/>
            <a:ext cx="3208337" cy="1389062"/>
          </a:xfrm>
          <a:prstGeom prst="rect">
            <a:avLst/>
          </a:prstGeom>
          <a:solidFill>
            <a:srgbClr val="CCFFCC">
              <a:alpha val="72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5847556" y="3900487"/>
            <a:ext cx="1533525" cy="436562"/>
          </a:xfrm>
          <a:prstGeom prst="rect">
            <a:avLst/>
          </a:prstGeom>
          <a:solidFill>
            <a:srgbClr val="33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endParaRPr lang="en-US" sz="300" dirty="0">
              <a:solidFill>
                <a:schemeClr val="bg1"/>
              </a:solidFill>
            </a:endParaRPr>
          </a:p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</a:rPr>
              <a:t>PREVIEW </a:t>
            </a:r>
          </a:p>
          <a:p>
            <a:pPr algn="ctr">
              <a:spcBef>
                <a:spcPct val="50000"/>
              </a:spcBef>
            </a:pPr>
            <a:endParaRPr lang="en-US" sz="300" dirty="0">
              <a:solidFill>
                <a:schemeClr val="bg1"/>
              </a:solidFill>
            </a:endParaRP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5982494" y="901699"/>
            <a:ext cx="1676400" cy="330200"/>
          </a:xfrm>
          <a:prstGeom prst="rect">
            <a:avLst/>
          </a:prstGeom>
          <a:solidFill>
            <a:srgbClr val="000099">
              <a:alpha val="10001"/>
            </a:srgbClr>
          </a:solidFill>
          <a:ln w="9525">
            <a:solidFill>
              <a:srgbClr val="0000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>
                <a:solidFill>
                  <a:srgbClr val="000099"/>
                </a:solidFill>
              </a:rPr>
              <a:t>Parallel camera</a:t>
            </a:r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5171281" y="3405187"/>
            <a:ext cx="2727325" cy="274637"/>
          </a:xfrm>
          <a:prstGeom prst="rect">
            <a:avLst/>
          </a:prstGeom>
          <a:solidFill>
            <a:srgbClr val="00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bg1"/>
                </a:solidFill>
              </a:rPr>
              <a:t>C </a:t>
            </a:r>
            <a:r>
              <a:rPr lang="en-US" sz="1200" dirty="0" err="1">
                <a:solidFill>
                  <a:schemeClr val="bg1"/>
                </a:solidFill>
              </a:rPr>
              <a:t>C</a:t>
            </a:r>
            <a:r>
              <a:rPr lang="en-US" sz="1200" dirty="0">
                <a:solidFill>
                  <a:schemeClr val="bg1"/>
                </a:solidFill>
              </a:rPr>
              <a:t> D C</a:t>
            </a:r>
          </a:p>
        </p:txBody>
      </p:sp>
      <p:sp>
        <p:nvSpPr>
          <p:cNvPr id="10" name="Text Box 23"/>
          <p:cNvSpPr txBox="1">
            <a:spLocks noChangeArrowheads="1"/>
          </p:cNvSpPr>
          <p:nvPr/>
        </p:nvSpPr>
        <p:spPr bwMode="auto">
          <a:xfrm>
            <a:off x="5491956" y="4616449"/>
            <a:ext cx="2070100" cy="244475"/>
          </a:xfrm>
          <a:prstGeom prst="rect">
            <a:avLst/>
          </a:prstGeom>
          <a:solidFill>
            <a:srgbClr val="99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9933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>
                <a:solidFill>
                  <a:schemeClr val="bg1"/>
                </a:solidFill>
              </a:rPr>
              <a:t>MMU</a:t>
            </a:r>
          </a:p>
        </p:txBody>
      </p:sp>
      <p:sp>
        <p:nvSpPr>
          <p:cNvPr id="11" name="Line 29"/>
          <p:cNvSpPr>
            <a:spLocks noChangeShapeType="1"/>
          </p:cNvSpPr>
          <p:nvPr/>
        </p:nvSpPr>
        <p:spPr bwMode="auto">
          <a:xfrm>
            <a:off x="6722269" y="3659187"/>
            <a:ext cx="0" cy="236537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31"/>
          <p:cNvSpPr>
            <a:spLocks noChangeShapeType="1"/>
          </p:cNvSpPr>
          <p:nvPr/>
        </p:nvSpPr>
        <p:spPr bwMode="auto">
          <a:xfrm flipH="1">
            <a:off x="7119144" y="4337049"/>
            <a:ext cx="9525" cy="29210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Text Box 35"/>
          <p:cNvSpPr txBox="1">
            <a:spLocks noChangeArrowheads="1"/>
          </p:cNvSpPr>
          <p:nvPr/>
        </p:nvSpPr>
        <p:spPr bwMode="auto">
          <a:xfrm>
            <a:off x="7797006" y="4568824"/>
            <a:ext cx="1092200" cy="284163"/>
          </a:xfrm>
          <a:prstGeom prst="rect">
            <a:avLst/>
          </a:prstGeom>
          <a:solidFill>
            <a:srgbClr val="9966FF"/>
          </a:solidFill>
          <a:ln w="9525">
            <a:solidFill>
              <a:srgbClr val="9933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REGISTERS</a:t>
            </a:r>
          </a:p>
        </p:txBody>
      </p:sp>
      <p:sp>
        <p:nvSpPr>
          <p:cNvPr id="14" name="Line 36"/>
          <p:cNvSpPr>
            <a:spLocks noChangeShapeType="1"/>
          </p:cNvSpPr>
          <p:nvPr/>
        </p:nvSpPr>
        <p:spPr bwMode="auto">
          <a:xfrm>
            <a:off x="5738019" y="3659187"/>
            <a:ext cx="9525" cy="969962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38"/>
          <p:cNvSpPr>
            <a:spLocks noChangeShapeType="1"/>
          </p:cNvSpPr>
          <p:nvPr/>
        </p:nvSpPr>
        <p:spPr bwMode="auto">
          <a:xfrm>
            <a:off x="6358731" y="4332287"/>
            <a:ext cx="0" cy="290512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43"/>
          <p:cNvSpPr>
            <a:spLocks noChangeShapeType="1"/>
          </p:cNvSpPr>
          <p:nvPr/>
        </p:nvSpPr>
        <p:spPr bwMode="auto">
          <a:xfrm>
            <a:off x="6847681" y="1230312"/>
            <a:ext cx="1588" cy="2154237"/>
          </a:xfrm>
          <a:prstGeom prst="line">
            <a:avLst/>
          </a:prstGeom>
          <a:noFill/>
          <a:ln w="76200">
            <a:solidFill>
              <a:srgbClr val="FF33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Text Box 49"/>
          <p:cNvSpPr txBox="1">
            <a:spLocks noChangeArrowheads="1"/>
          </p:cNvSpPr>
          <p:nvPr/>
        </p:nvSpPr>
        <p:spPr bwMode="auto">
          <a:xfrm>
            <a:off x="7866856" y="2278062"/>
            <a:ext cx="7112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/>
              <a:t>VPFE</a:t>
            </a:r>
          </a:p>
        </p:txBody>
      </p:sp>
      <p:sp>
        <p:nvSpPr>
          <p:cNvPr id="19" name="Text Box 50"/>
          <p:cNvSpPr txBox="1">
            <a:spLocks noChangeArrowheads="1"/>
          </p:cNvSpPr>
          <p:nvPr/>
        </p:nvSpPr>
        <p:spPr bwMode="auto">
          <a:xfrm>
            <a:off x="5050631" y="3040062"/>
            <a:ext cx="161607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/>
              <a:t>processing sub module</a:t>
            </a:r>
          </a:p>
        </p:txBody>
      </p:sp>
      <p:sp>
        <p:nvSpPr>
          <p:cNvPr id="20" name="Text Box 51"/>
          <p:cNvSpPr txBox="1">
            <a:spLocks noChangeArrowheads="1"/>
          </p:cNvSpPr>
          <p:nvPr/>
        </p:nvSpPr>
        <p:spPr bwMode="auto">
          <a:xfrm>
            <a:off x="6415881" y="4397374"/>
            <a:ext cx="711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900"/>
              <a:t>L3</a:t>
            </a:r>
          </a:p>
        </p:txBody>
      </p:sp>
      <p:sp>
        <p:nvSpPr>
          <p:cNvPr id="21" name="Text Box 52"/>
          <p:cNvSpPr txBox="1">
            <a:spLocks noChangeArrowheads="1"/>
          </p:cNvSpPr>
          <p:nvPr/>
        </p:nvSpPr>
        <p:spPr bwMode="auto">
          <a:xfrm>
            <a:off x="8111331" y="4854574"/>
            <a:ext cx="711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900"/>
              <a:t>L4</a:t>
            </a:r>
          </a:p>
        </p:txBody>
      </p:sp>
      <p:sp>
        <p:nvSpPr>
          <p:cNvPr id="22" name="Text Box 54"/>
          <p:cNvSpPr txBox="1">
            <a:spLocks noChangeArrowheads="1"/>
          </p:cNvSpPr>
          <p:nvPr/>
        </p:nvSpPr>
        <p:spPr bwMode="auto">
          <a:xfrm>
            <a:off x="4588669" y="2379662"/>
            <a:ext cx="1295400" cy="284162"/>
          </a:xfrm>
          <a:prstGeom prst="rect">
            <a:avLst/>
          </a:prstGeom>
          <a:solidFill>
            <a:srgbClr val="FF3399"/>
          </a:solidFill>
          <a:ln w="9525">
            <a:solidFill>
              <a:srgbClr val="FF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Timing control</a:t>
            </a:r>
          </a:p>
        </p:txBody>
      </p:sp>
      <p:sp>
        <p:nvSpPr>
          <p:cNvPr id="23" name="Line 55"/>
          <p:cNvSpPr>
            <a:spLocks noChangeShapeType="1"/>
          </p:cNvSpPr>
          <p:nvPr/>
        </p:nvSpPr>
        <p:spPr bwMode="auto">
          <a:xfrm flipV="1">
            <a:off x="5233194" y="1462087"/>
            <a:ext cx="0" cy="922337"/>
          </a:xfrm>
          <a:prstGeom prst="line">
            <a:avLst/>
          </a:prstGeom>
          <a:noFill/>
          <a:ln w="57150">
            <a:solidFill>
              <a:srgbClr val="FF3399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Text Box 56"/>
          <p:cNvSpPr txBox="1">
            <a:spLocks noChangeArrowheads="1"/>
          </p:cNvSpPr>
          <p:nvPr/>
        </p:nvSpPr>
        <p:spPr bwMode="auto">
          <a:xfrm>
            <a:off x="4263231" y="985837"/>
            <a:ext cx="190658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40000"/>
              </a:lnSpc>
              <a:spcBef>
                <a:spcPct val="50000"/>
              </a:spcBef>
            </a:pPr>
            <a:r>
              <a:rPr lang="en-US" sz="1200"/>
              <a:t>Camera clock</a:t>
            </a:r>
          </a:p>
          <a:p>
            <a:pPr algn="ctr">
              <a:lnSpc>
                <a:spcPct val="40000"/>
              </a:lnSpc>
              <a:spcBef>
                <a:spcPct val="50000"/>
              </a:spcBef>
            </a:pPr>
            <a:r>
              <a:rPr lang="en-US" sz="1200"/>
              <a:t> and </a:t>
            </a:r>
          </a:p>
          <a:p>
            <a:pPr algn="ctr">
              <a:lnSpc>
                <a:spcPct val="40000"/>
              </a:lnSpc>
              <a:spcBef>
                <a:spcPct val="50000"/>
              </a:spcBef>
            </a:pPr>
            <a:r>
              <a:rPr lang="en-US" sz="1200"/>
              <a:t>synchronization signal</a:t>
            </a:r>
          </a:p>
        </p:txBody>
      </p:sp>
    </p:spTree>
    <p:extLst>
      <p:ext uri="{BB962C8B-B14F-4D97-AF65-F5344CB8AC3E}">
        <p14:creationId xmlns:p14="http://schemas.microsoft.com/office/powerpoint/2010/main" val="10657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Camera Subsystem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453495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643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343711" y="3124200"/>
            <a:ext cx="8562975" cy="2746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6538" indent="-236538"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indent="-342900" eaLnBrk="1" hangingPunct="1">
              <a:spcAft>
                <a:spcPts val="300"/>
              </a:spcAft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2000" b="0" dirty="0" smtClean="0">
                <a:solidFill>
                  <a:srgbClr val="000000"/>
                </a:solidFill>
              </a:rPr>
              <a:t>Two 10/100/1000Mb external ports,  </a:t>
            </a:r>
            <a:r>
              <a:rPr lang="en-US" sz="2000" b="0" dirty="0">
                <a:solidFill>
                  <a:srgbClr val="000000"/>
                </a:solidFill>
              </a:rPr>
              <a:t>3 port </a:t>
            </a:r>
            <a:r>
              <a:rPr lang="en-US" sz="2000" b="0" dirty="0" smtClean="0">
                <a:solidFill>
                  <a:srgbClr val="000000"/>
                </a:solidFill>
              </a:rPr>
              <a:t>Ethernet switch</a:t>
            </a:r>
          </a:p>
          <a:p>
            <a:pPr marL="342900" indent="-342900" eaLnBrk="1" hangingPunct="1">
              <a:spcAft>
                <a:spcPts val="300"/>
              </a:spcAft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2000" b="0" dirty="0" smtClean="0">
                <a:solidFill>
                  <a:srgbClr val="000000"/>
                </a:solidFill>
              </a:rPr>
              <a:t>Supports standard </a:t>
            </a:r>
            <a:r>
              <a:rPr lang="en-US" sz="2000" b="0" dirty="0">
                <a:solidFill>
                  <a:srgbClr val="000000"/>
                </a:solidFill>
              </a:rPr>
              <a:t>Media Independent Interface (MII</a:t>
            </a:r>
            <a:r>
              <a:rPr lang="en-US" sz="2000" b="0" dirty="0" smtClean="0">
                <a:solidFill>
                  <a:srgbClr val="000000"/>
                </a:solidFill>
              </a:rPr>
              <a:t>), </a:t>
            </a:r>
            <a:r>
              <a:rPr lang="en-US" sz="2000" b="0" dirty="0">
                <a:solidFill>
                  <a:srgbClr val="000000"/>
                </a:solidFill>
              </a:rPr>
              <a:t>R</a:t>
            </a:r>
            <a:r>
              <a:rPr lang="en-US" sz="2000" b="0" dirty="0" smtClean="0">
                <a:solidFill>
                  <a:srgbClr val="000000"/>
                </a:solidFill>
              </a:rPr>
              <a:t>educed </a:t>
            </a:r>
            <a:r>
              <a:rPr lang="en-US" sz="2000" b="0" dirty="0">
                <a:solidFill>
                  <a:srgbClr val="000000"/>
                </a:solidFill>
              </a:rPr>
              <a:t>Media Independent Interface (RMII</a:t>
            </a:r>
            <a:r>
              <a:rPr lang="en-US" sz="2000" b="0" dirty="0" smtClean="0">
                <a:solidFill>
                  <a:srgbClr val="000000"/>
                </a:solidFill>
              </a:rPr>
              <a:t>), Gig </a:t>
            </a:r>
            <a:r>
              <a:rPr lang="en-US" sz="2000" b="0" dirty="0">
                <a:solidFill>
                  <a:srgbClr val="000000"/>
                </a:solidFill>
              </a:rPr>
              <a:t>Reduced Media Independent Interface (RGMII) to physical layer device (PHY</a:t>
            </a:r>
            <a:r>
              <a:rPr lang="en-US" sz="2000" b="0" dirty="0" smtClean="0">
                <a:solidFill>
                  <a:srgbClr val="000000"/>
                </a:solidFill>
              </a:rPr>
              <a:t>)</a:t>
            </a:r>
          </a:p>
          <a:p>
            <a:pPr marL="342900" indent="-342900" eaLnBrk="1" hangingPunct="1">
              <a:spcAft>
                <a:spcPts val="300"/>
              </a:spcAft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2000" b="0" dirty="0" smtClean="0">
                <a:solidFill>
                  <a:srgbClr val="000000"/>
                </a:solidFill>
              </a:rPr>
              <a:t>Layer 2 switch (1024 addresses LUT)</a:t>
            </a:r>
          </a:p>
          <a:p>
            <a:pPr marL="342900" indent="-342900" eaLnBrk="1" hangingPunct="1">
              <a:spcAft>
                <a:spcPts val="300"/>
              </a:spcAft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2000" b="0" dirty="0" smtClean="0">
                <a:solidFill>
                  <a:srgbClr val="000000"/>
                </a:solidFill>
              </a:rPr>
              <a:t>Includes </a:t>
            </a:r>
            <a:r>
              <a:rPr lang="en-US" sz="2000" b="0" dirty="0">
                <a:solidFill>
                  <a:srgbClr val="000000"/>
                </a:solidFill>
              </a:rPr>
              <a:t>MDIO </a:t>
            </a:r>
            <a:r>
              <a:rPr lang="en-US" sz="2000" b="0" dirty="0" smtClean="0">
                <a:solidFill>
                  <a:srgbClr val="000000"/>
                </a:solidFill>
              </a:rPr>
              <a:t>interface </a:t>
            </a:r>
            <a:r>
              <a:rPr lang="en-US" sz="2000" b="0" dirty="0">
                <a:solidFill>
                  <a:srgbClr val="000000"/>
                </a:solidFill>
              </a:rPr>
              <a:t>to </a:t>
            </a:r>
            <a:r>
              <a:rPr lang="en-US" sz="2000" b="0" dirty="0" smtClean="0">
                <a:solidFill>
                  <a:srgbClr val="000000"/>
                </a:solidFill>
              </a:rPr>
              <a:t>control/communicate </a:t>
            </a:r>
            <a:r>
              <a:rPr lang="en-US" sz="2000" b="0" dirty="0">
                <a:solidFill>
                  <a:srgbClr val="000000"/>
                </a:solidFill>
              </a:rPr>
              <a:t>with </a:t>
            </a:r>
            <a:r>
              <a:rPr lang="en-US" sz="2000" b="0" dirty="0" smtClean="0">
                <a:solidFill>
                  <a:srgbClr val="000000"/>
                </a:solidFill>
              </a:rPr>
              <a:t>PHY</a:t>
            </a:r>
          </a:p>
          <a:p>
            <a:pPr marL="342900" indent="-342900" eaLnBrk="1" hangingPunct="1">
              <a:spcAft>
                <a:spcPts val="300"/>
              </a:spcAft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2000" b="0" dirty="0" smtClean="0"/>
              <a:t>Reset Isolation</a:t>
            </a:r>
          </a:p>
          <a:p>
            <a:pPr marL="342900" indent="-342900" eaLnBrk="1" hangingPunct="1">
              <a:spcAft>
                <a:spcPts val="300"/>
              </a:spcAft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2000" b="0" dirty="0" smtClean="0">
                <a:solidFill>
                  <a:srgbClr val="00B050"/>
                </a:solidFill>
              </a:rPr>
              <a:t>EXTDEV PLL to provide clock to external PHY</a:t>
            </a:r>
            <a:endParaRPr lang="en-US" sz="2000" b="0" dirty="0">
              <a:solidFill>
                <a:srgbClr val="00B05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EMAC – Ethernet Media Access Controller </a:t>
            </a:r>
            <a:r>
              <a:rPr lang="en-US" dirty="0" smtClean="0"/>
              <a:t>switch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219200" y="1288093"/>
            <a:ext cx="1981200" cy="1173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dirty="0" smtClean="0"/>
              <a:t>AM437x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590800" y="1777559"/>
            <a:ext cx="609600" cy="30358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626100" y="205455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Port1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905000" y="1959847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Port0</a:t>
            </a:r>
            <a:endParaRPr lang="en-US" sz="1200" dirty="0"/>
          </a:p>
        </p:txBody>
      </p:sp>
      <p:sp>
        <p:nvSpPr>
          <p:cNvPr id="39" name="Rectangle 38"/>
          <p:cNvSpPr/>
          <p:nvPr/>
        </p:nvSpPr>
        <p:spPr>
          <a:xfrm>
            <a:off x="2590800" y="2081140"/>
            <a:ext cx="609600" cy="30358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-Right Arrow 2"/>
          <p:cNvSpPr/>
          <p:nvPr/>
        </p:nvSpPr>
        <p:spPr>
          <a:xfrm>
            <a:off x="3200400" y="2133600"/>
            <a:ext cx="457200" cy="222481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626099" y="173139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Port2</a:t>
            </a:r>
            <a:endParaRPr lang="en-US" dirty="0"/>
          </a:p>
        </p:txBody>
      </p:sp>
      <p:sp>
        <p:nvSpPr>
          <p:cNvPr id="41" name="Left-Right Arrow 40"/>
          <p:cNvSpPr/>
          <p:nvPr/>
        </p:nvSpPr>
        <p:spPr>
          <a:xfrm>
            <a:off x="3200399" y="1810434"/>
            <a:ext cx="457200" cy="222481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eft-Right Arrow 41"/>
          <p:cNvSpPr/>
          <p:nvPr/>
        </p:nvSpPr>
        <p:spPr>
          <a:xfrm rot="19446316">
            <a:off x="2339398" y="1858644"/>
            <a:ext cx="298087" cy="207252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-Right Arrow 42"/>
          <p:cNvSpPr/>
          <p:nvPr/>
        </p:nvSpPr>
        <p:spPr>
          <a:xfrm rot="2141984">
            <a:off x="2345711" y="2166201"/>
            <a:ext cx="285928" cy="191021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270000" y="2462067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Dual MAC mode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5105400" y="1288093"/>
            <a:ext cx="1981200" cy="1173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dirty="0" smtClean="0"/>
              <a:t>AM437x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6477000" y="1777559"/>
            <a:ext cx="609600" cy="30358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7512300" y="205455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Port1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791200" y="1959847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Port0</a:t>
            </a:r>
            <a:endParaRPr lang="en-US" sz="1200" dirty="0"/>
          </a:p>
        </p:txBody>
      </p:sp>
      <p:sp>
        <p:nvSpPr>
          <p:cNvPr id="48" name="Rectangle 47"/>
          <p:cNvSpPr/>
          <p:nvPr/>
        </p:nvSpPr>
        <p:spPr>
          <a:xfrm>
            <a:off x="6477000" y="2081140"/>
            <a:ext cx="609600" cy="30358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Left-Right Arrow 48"/>
          <p:cNvSpPr/>
          <p:nvPr/>
        </p:nvSpPr>
        <p:spPr>
          <a:xfrm>
            <a:off x="7086600" y="2133600"/>
            <a:ext cx="457200" cy="222481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7512299" y="173139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Port2</a:t>
            </a:r>
            <a:endParaRPr lang="en-US" dirty="0"/>
          </a:p>
        </p:txBody>
      </p:sp>
      <p:sp>
        <p:nvSpPr>
          <p:cNvPr id="51" name="Left-Right Arrow 50"/>
          <p:cNvSpPr/>
          <p:nvPr/>
        </p:nvSpPr>
        <p:spPr>
          <a:xfrm>
            <a:off x="7086599" y="1810434"/>
            <a:ext cx="457200" cy="222481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Left-Right Arrow 51"/>
          <p:cNvSpPr/>
          <p:nvPr/>
        </p:nvSpPr>
        <p:spPr>
          <a:xfrm rot="19446316">
            <a:off x="6225598" y="1858644"/>
            <a:ext cx="298087" cy="207252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Left-Right Arrow 52"/>
          <p:cNvSpPr/>
          <p:nvPr/>
        </p:nvSpPr>
        <p:spPr>
          <a:xfrm rot="2141984">
            <a:off x="6231911" y="2166201"/>
            <a:ext cx="285928" cy="191021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380346" y="2450678"/>
            <a:ext cx="162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Switch mode</a:t>
            </a:r>
            <a:endParaRPr lang="en-US" dirty="0"/>
          </a:p>
        </p:txBody>
      </p:sp>
      <p:sp>
        <p:nvSpPr>
          <p:cNvPr id="55" name="Left-Right Arrow 54"/>
          <p:cNvSpPr/>
          <p:nvPr/>
        </p:nvSpPr>
        <p:spPr>
          <a:xfrm rot="16200000">
            <a:off x="6600209" y="1993167"/>
            <a:ext cx="363184" cy="222481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95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550069"/>
            <a:ext cx="7543799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Added capability to derive REFCLK for Ethernet PHY from AM437x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B050"/>
                </a:solidFill>
              </a:rPr>
              <a:t>Added Low Jitter EXTDEV PLL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B050"/>
                </a:solidFill>
              </a:rPr>
              <a:t>Saves cost of external crystal or oscillator for PHY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00B050"/>
                </a:solidFill>
              </a:rPr>
              <a:t>25MHz REFCLK for other PHYs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</a:rPr>
              <a:t>50MHz REFCLK for RMII PHY clock (default for ROM for boot</a:t>
            </a:r>
            <a:r>
              <a:rPr lang="en-US" sz="1400" dirty="0" smtClean="0">
                <a:solidFill>
                  <a:srgbClr val="00B05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Separated </a:t>
            </a:r>
            <a:r>
              <a:rPr lang="en-US" dirty="0">
                <a:solidFill>
                  <a:srgbClr val="00B050"/>
                </a:solidFill>
              </a:rPr>
              <a:t>voltage domains of MDIO </a:t>
            </a:r>
            <a:r>
              <a:rPr lang="en-US" dirty="0" err="1">
                <a:solidFill>
                  <a:srgbClr val="00B050"/>
                </a:solidFill>
              </a:rPr>
              <a:t>clk</a:t>
            </a:r>
            <a:r>
              <a:rPr lang="en-US" dirty="0">
                <a:solidFill>
                  <a:srgbClr val="00B050"/>
                </a:solidFill>
              </a:rPr>
              <a:t>/data and Ethernet </a:t>
            </a:r>
            <a:r>
              <a:rPr lang="en-US" dirty="0" smtClean="0">
                <a:solidFill>
                  <a:srgbClr val="00B050"/>
                </a:solidFill>
              </a:rPr>
              <a:t>I/F in all I/O sets</a:t>
            </a:r>
            <a:endParaRPr lang="en-US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B050"/>
                </a:solidFill>
              </a:rPr>
              <a:t>Compliant to IEEE Ethernet </a:t>
            </a:r>
            <a:r>
              <a:rPr lang="en-US" sz="1600" dirty="0" err="1" smtClean="0">
                <a:solidFill>
                  <a:srgbClr val="00B050"/>
                </a:solidFill>
              </a:rPr>
              <a:t>Vmin</a:t>
            </a:r>
            <a:r>
              <a:rPr lang="en-US" sz="1600" dirty="0" smtClean="0">
                <a:solidFill>
                  <a:srgbClr val="00B050"/>
                </a:solidFill>
              </a:rPr>
              <a:t>=2.0V spec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Expanded </a:t>
            </a:r>
            <a:r>
              <a:rPr lang="en-US" dirty="0" err="1" smtClean="0">
                <a:solidFill>
                  <a:srgbClr val="00B050"/>
                </a:solidFill>
              </a:rPr>
              <a:t>pinmux</a:t>
            </a:r>
            <a:r>
              <a:rPr lang="en-US" dirty="0" smtClean="0">
                <a:solidFill>
                  <a:srgbClr val="00B050"/>
                </a:solidFill>
              </a:rPr>
              <a:t> options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B050"/>
                </a:solidFill>
              </a:rPr>
              <a:t>NAND + Dual Ethernet supported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IEEE1588 </a:t>
            </a:r>
            <a:r>
              <a:rPr lang="en-US" dirty="0" err="1" smtClean="0">
                <a:solidFill>
                  <a:srgbClr val="00B050"/>
                </a:solidFill>
              </a:rPr>
              <a:t>TimeStamp</a:t>
            </a:r>
            <a:endParaRPr lang="en-US" dirty="0" smtClean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B050"/>
                </a:solidFill>
              </a:rPr>
              <a:t>Provides accurate time based control over Ethernet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B050"/>
                </a:solidFill>
              </a:rPr>
              <a:t>Ability to provide separate PLL (reusing Display PLL) with Fractional M multiplier for time stamping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B050"/>
                </a:solidFill>
              </a:rPr>
              <a:t>IPV6 time stamping. Now supporting Annex </a:t>
            </a:r>
            <a:r>
              <a:rPr lang="en-US" sz="1600" dirty="0">
                <a:solidFill>
                  <a:srgbClr val="00B050"/>
                </a:solidFill>
              </a:rPr>
              <a:t>D, E , </a:t>
            </a:r>
            <a:r>
              <a:rPr lang="en-US" sz="1600" dirty="0" smtClean="0">
                <a:solidFill>
                  <a:srgbClr val="00B050"/>
                </a:solidFill>
              </a:rPr>
              <a:t>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Added support for Ethernet operation in CORE OPP50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Internal TX Delay mode supported by default to enable RGMII boot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172200" y="990600"/>
            <a:ext cx="1295400" cy="5019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dirty="0" smtClean="0"/>
              <a:t>AM437x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05600" y="1230969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CLKOUTx</a:t>
            </a:r>
            <a:endParaRPr lang="en-US" sz="1100" dirty="0"/>
          </a:p>
        </p:txBody>
      </p:sp>
      <p:sp>
        <p:nvSpPr>
          <p:cNvPr id="5" name="Rectangle 4"/>
          <p:cNvSpPr/>
          <p:nvPr/>
        </p:nvSpPr>
        <p:spPr>
          <a:xfrm>
            <a:off x="7694441" y="990600"/>
            <a:ext cx="1219200" cy="588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dirty="0" smtClean="0"/>
              <a:t>Ethernet</a:t>
            </a:r>
          </a:p>
          <a:p>
            <a:pPr algn="ctr"/>
            <a:r>
              <a:rPr lang="en-US" dirty="0" smtClean="0"/>
              <a:t>PHY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467600" y="1361774"/>
            <a:ext cx="226841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231775" y="142875"/>
            <a:ext cx="8458200" cy="81438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9pPr>
          </a:lstStyle>
          <a:p>
            <a:r>
              <a:rPr lang="en-US" dirty="0" smtClean="0"/>
              <a:t>Ethernet: changes from AM335x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550165" y="698885"/>
            <a:ext cx="14414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rgbClr val="00B050"/>
                </a:solidFill>
              </a:rPr>
              <a:t>New feature vs. AM335x</a:t>
            </a:r>
            <a:endParaRPr lang="en-US" sz="9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77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476374" y="2313330"/>
            <a:ext cx="5791200" cy="142047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678066" y="2228734"/>
            <a:ext cx="1752600" cy="48090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87" name="AutoShape 3"/>
          <p:cNvSpPr>
            <a:spLocks noChangeArrowheads="1"/>
          </p:cNvSpPr>
          <p:nvPr/>
        </p:nvSpPr>
        <p:spPr bwMode="gray">
          <a:xfrm>
            <a:off x="255586" y="1039404"/>
            <a:ext cx="8566150" cy="788987"/>
          </a:xfrm>
          <a:prstGeom prst="roundRect">
            <a:avLst>
              <a:gd name="adj" fmla="val 16667"/>
            </a:avLst>
          </a:prstGeom>
          <a:solidFill>
            <a:schemeClr val="bg2">
              <a:alpha val="41176"/>
            </a:schemeClr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wrap="square" anchor="ctr">
            <a:normAutofit fontScale="77500" lnSpcReduction="20000"/>
          </a:bodyPr>
          <a:lstStyle/>
          <a:p>
            <a:pPr eaLnBrk="1" hangingPunct="1"/>
            <a:r>
              <a:rPr lang="en-US" dirty="0">
                <a:solidFill>
                  <a:srgbClr val="000000"/>
                </a:solidFill>
              </a:rPr>
              <a:t>Benefit: </a:t>
            </a:r>
            <a:r>
              <a:rPr lang="en-US" dirty="0" smtClean="0">
                <a:solidFill>
                  <a:srgbClr val="000000"/>
                </a:solidFill>
              </a:rPr>
              <a:t>2x </a:t>
            </a:r>
            <a:r>
              <a:rPr lang="en-US" dirty="0" err="1" smtClean="0">
                <a:solidFill>
                  <a:srgbClr val="000000"/>
                </a:solidFill>
              </a:rPr>
              <a:t>xHCI</a:t>
            </a:r>
            <a:r>
              <a:rPr lang="en-US" dirty="0" smtClean="0">
                <a:solidFill>
                  <a:srgbClr val="000000"/>
                </a:solidFill>
              </a:rPr>
              <a:t> DRD (dual role device) USB controllers with embedded DMA and integrated </a:t>
            </a:r>
            <a:r>
              <a:rPr lang="en-US" dirty="0">
                <a:solidFill>
                  <a:srgbClr val="000000"/>
                </a:solidFill>
              </a:rPr>
              <a:t>PHYs provide a mechanism that complies with the USB2.0 standard for data transfer between USB devices up to 480 Mbps. Its dual-role feature allows the capability to operate as a host or peripheral.</a:t>
            </a:r>
          </a:p>
        </p:txBody>
      </p:sp>
      <p:sp>
        <p:nvSpPr>
          <p:cNvPr id="16389" name="Text Box 7"/>
          <p:cNvSpPr txBox="1">
            <a:spLocks noChangeArrowheads="1"/>
          </p:cNvSpPr>
          <p:nvPr/>
        </p:nvSpPr>
        <p:spPr bwMode="auto">
          <a:xfrm>
            <a:off x="478758" y="4648200"/>
            <a:ext cx="85312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marL="236538" indent="-236538"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Aft>
                <a:spcPts val="600"/>
              </a:spcAft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rgbClr val="000000"/>
                </a:solidFill>
              </a:rPr>
              <a:t>2 ports (USB0 and USB1)</a:t>
            </a:r>
          </a:p>
          <a:p>
            <a:pPr marL="285750" indent="-285750" eaLnBrk="1" hangingPunct="1">
              <a:spcAft>
                <a:spcPts val="600"/>
              </a:spcAft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rgbClr val="000000"/>
                </a:solidFill>
              </a:rPr>
              <a:t>Both ports bootable </a:t>
            </a:r>
          </a:p>
          <a:p>
            <a:pPr marL="792162" lvl="1" eaLnBrk="1" hangingPunct="1">
              <a:spcAft>
                <a:spcPts val="600"/>
              </a:spcAft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rgbClr val="000000"/>
                </a:solidFill>
              </a:rPr>
              <a:t>USB0 as peripheral</a:t>
            </a:r>
            <a:r>
              <a:rPr lang="en-US" sz="1400" b="0" dirty="0" smtClean="0">
                <a:solidFill>
                  <a:srgbClr val="00B050"/>
                </a:solidFill>
              </a:rPr>
              <a:t>, </a:t>
            </a:r>
          </a:p>
          <a:p>
            <a:pPr marL="792162" lvl="1" eaLnBrk="1" hangingPunct="1">
              <a:spcAft>
                <a:spcPts val="600"/>
              </a:spcAft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1400" b="0" dirty="0" smtClean="0"/>
              <a:t>USB1 as host</a:t>
            </a:r>
            <a:r>
              <a:rPr lang="en-US" sz="1400" b="0" dirty="0" smtClean="0">
                <a:solidFill>
                  <a:srgbClr val="00B050"/>
                </a:solidFill>
              </a:rPr>
              <a:t>.  Can boot off of a MSD (</a:t>
            </a:r>
            <a:r>
              <a:rPr lang="en-US" sz="1400" b="0" dirty="0" err="1" smtClean="0">
                <a:solidFill>
                  <a:srgbClr val="00B050"/>
                </a:solidFill>
              </a:rPr>
              <a:t>ie</a:t>
            </a:r>
            <a:r>
              <a:rPr lang="en-US" sz="1400" b="0" dirty="0" smtClean="0">
                <a:solidFill>
                  <a:srgbClr val="00B050"/>
                </a:solidFill>
              </a:rPr>
              <a:t>, flash drive)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USB 2.0 – Universal Serial </a:t>
            </a:r>
            <a:r>
              <a:rPr lang="en-US" dirty="0" smtClean="0"/>
              <a:t>Bus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4948" y="2444712"/>
            <a:ext cx="25442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AM335x</a:t>
            </a:r>
          </a:p>
          <a:p>
            <a:pPr algn="ctr"/>
            <a:r>
              <a:rPr lang="en-US" dirty="0" smtClean="0"/>
              <a:t>Mentor OTG controller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08108" y="2458327"/>
            <a:ext cx="17107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AM437x</a:t>
            </a:r>
          </a:p>
          <a:p>
            <a:pPr algn="ctr"/>
            <a:r>
              <a:rPr lang="en-US" dirty="0" err="1" smtClean="0"/>
              <a:t>xHCI</a:t>
            </a:r>
            <a:r>
              <a:rPr lang="en-US" dirty="0" smtClean="0"/>
              <a:t> controller</a:t>
            </a:r>
            <a:endParaRPr lang="en-US" dirty="0"/>
          </a:p>
        </p:txBody>
      </p:sp>
      <p:sp>
        <p:nvSpPr>
          <p:cNvPr id="5" name="Down Arrow 4"/>
          <p:cNvSpPr/>
          <p:nvPr/>
        </p:nvSpPr>
        <p:spPr>
          <a:xfrm rot="16200000">
            <a:off x="4368877" y="2377043"/>
            <a:ext cx="351314" cy="99060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476374" y="2971800"/>
            <a:ext cx="5895974" cy="1298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6538" indent="-236538"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20000"/>
              </a:spcBef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rgbClr val="000000"/>
                </a:solidFill>
              </a:rPr>
              <a:t>New generation </a:t>
            </a:r>
            <a:r>
              <a:rPr lang="en-US" sz="1400" b="0" dirty="0" err="1" smtClean="0">
                <a:solidFill>
                  <a:srgbClr val="000000"/>
                </a:solidFill>
              </a:rPr>
              <a:t>xHCI</a:t>
            </a:r>
            <a:r>
              <a:rPr lang="en-US" sz="1400" b="0" dirty="0" smtClean="0">
                <a:solidFill>
                  <a:srgbClr val="000000"/>
                </a:solidFill>
              </a:rPr>
              <a:t> provides industry standard register definition for USB host controllers supported by open-source drivers</a:t>
            </a:r>
          </a:p>
          <a:p>
            <a:pPr marL="285750" indent="-285750" eaLnBrk="1" hangingPunct="1">
              <a:spcBef>
                <a:spcPct val="20000"/>
              </a:spcBef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rgbClr val="000000"/>
                </a:solidFill>
              </a:rPr>
              <a:t>AM437x adds capabilities to </a:t>
            </a:r>
            <a:r>
              <a:rPr lang="en-US" sz="1400" b="0" dirty="0" err="1" smtClean="0">
                <a:solidFill>
                  <a:srgbClr val="000000"/>
                </a:solidFill>
              </a:rPr>
              <a:t>xHCI</a:t>
            </a:r>
            <a:r>
              <a:rPr lang="en-US" sz="1400" b="0" dirty="0" smtClean="0">
                <a:solidFill>
                  <a:srgbClr val="000000"/>
                </a:solidFill>
              </a:rPr>
              <a:t> for peripheral mode</a:t>
            </a:r>
          </a:p>
          <a:p>
            <a:pPr marL="285750" indent="-285750" eaLnBrk="1" hangingPunct="1">
              <a:spcBef>
                <a:spcPct val="20000"/>
              </a:spcBef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endParaRPr lang="en-US" sz="1400" b="0" dirty="0" smtClean="0">
              <a:solidFill>
                <a:srgbClr val="000000"/>
              </a:solidFill>
            </a:endParaRPr>
          </a:p>
          <a:p>
            <a:pPr marL="285750" indent="-285750" eaLnBrk="1" hangingPunct="1">
              <a:spcBef>
                <a:spcPct val="20000"/>
              </a:spcBef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endParaRPr lang="en-US" sz="1400" b="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62361" y="22098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20+% performance improvement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9645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Text Box 7"/>
          <p:cNvSpPr txBox="1">
            <a:spLocks noChangeArrowheads="1"/>
          </p:cNvSpPr>
          <p:nvPr/>
        </p:nvSpPr>
        <p:spPr bwMode="auto">
          <a:xfrm>
            <a:off x="393698" y="4038600"/>
            <a:ext cx="85312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10000"/>
          </a:bodyPr>
          <a:lstStyle>
            <a:lvl1pPr marL="236538" indent="-236538"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Aft>
                <a:spcPts val="600"/>
              </a:spcAft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rgbClr val="000000"/>
                </a:solidFill>
              </a:rPr>
              <a:t>Operating </a:t>
            </a:r>
            <a:r>
              <a:rPr lang="en-US" sz="1400" b="0" dirty="0">
                <a:solidFill>
                  <a:srgbClr val="000000"/>
                </a:solidFill>
              </a:rPr>
              <a:t>as a host, it compiles with USB2.0 standard for high-speed, full-speed and low-speed operation with a peripheral</a:t>
            </a:r>
          </a:p>
          <a:p>
            <a:pPr marL="285750" indent="-285750" eaLnBrk="1" hangingPunct="1">
              <a:spcAft>
                <a:spcPts val="600"/>
              </a:spcAft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000000"/>
                </a:solidFill>
              </a:rPr>
              <a:t>Operating as a peripheral, it compiles with USB2.0 standard for high-speed and full-speed operation with a </a:t>
            </a:r>
            <a:r>
              <a:rPr lang="en-US" sz="1400" b="0" dirty="0" smtClean="0">
                <a:solidFill>
                  <a:srgbClr val="000000"/>
                </a:solidFill>
              </a:rPr>
              <a:t>host</a:t>
            </a:r>
          </a:p>
          <a:p>
            <a:pPr marL="285750" indent="-285750" eaLnBrk="1" hangingPunct="1">
              <a:spcAft>
                <a:spcPts val="600"/>
              </a:spcAft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1400" b="0" dirty="0" err="1" smtClean="0">
                <a:solidFill>
                  <a:srgbClr val="000000"/>
                </a:solidFill>
              </a:rPr>
              <a:t>SuperSpeed</a:t>
            </a:r>
            <a:r>
              <a:rPr lang="en-US" sz="1400" b="0" dirty="0" smtClean="0">
                <a:solidFill>
                  <a:srgbClr val="000000"/>
                </a:solidFill>
              </a:rPr>
              <a:t> is not supported!  (Did not integrate </a:t>
            </a:r>
            <a:r>
              <a:rPr lang="en-US" sz="1400" b="0" dirty="0" err="1" smtClean="0">
                <a:solidFill>
                  <a:srgbClr val="000000"/>
                </a:solidFill>
              </a:rPr>
              <a:t>SuperSpeed</a:t>
            </a:r>
            <a:r>
              <a:rPr lang="en-US" sz="1400" b="0" dirty="0" smtClean="0">
                <a:solidFill>
                  <a:srgbClr val="000000"/>
                </a:solidFill>
              </a:rPr>
              <a:t> PHY) </a:t>
            </a:r>
            <a:endParaRPr lang="en-US" sz="1400" b="0" dirty="0">
              <a:solidFill>
                <a:srgbClr val="000000"/>
              </a:solidFill>
            </a:endParaRPr>
          </a:p>
          <a:p>
            <a:pPr marL="285750" indent="-285750" eaLnBrk="1" hangingPunct="1">
              <a:spcAft>
                <a:spcPts val="600"/>
              </a:spcAft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000000"/>
                </a:solidFill>
              </a:rPr>
              <a:t>Supports all modes of transfers (control, bulk, interrupt, and isochronous) </a:t>
            </a:r>
          </a:p>
          <a:p>
            <a:pPr marL="285750" indent="-285750" eaLnBrk="1" hangingPunct="1">
              <a:spcAft>
                <a:spcPts val="600"/>
              </a:spcAft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000000"/>
                </a:solidFill>
              </a:rPr>
              <a:t>Supports </a:t>
            </a:r>
            <a:r>
              <a:rPr lang="en-US" sz="1400" b="0" dirty="0" smtClean="0">
                <a:solidFill>
                  <a:srgbClr val="000000"/>
                </a:solidFill>
              </a:rPr>
              <a:t>15 </a:t>
            </a:r>
            <a:r>
              <a:rPr lang="en-US" sz="1400" b="0" dirty="0">
                <a:solidFill>
                  <a:srgbClr val="000000"/>
                </a:solidFill>
              </a:rPr>
              <a:t>simultaneous Transmit (TX) and </a:t>
            </a:r>
            <a:r>
              <a:rPr lang="en-US" sz="1400" b="0" dirty="0" smtClean="0">
                <a:solidFill>
                  <a:srgbClr val="000000"/>
                </a:solidFill>
              </a:rPr>
              <a:t>15 </a:t>
            </a:r>
            <a:r>
              <a:rPr lang="en-US" sz="1400" b="0" dirty="0">
                <a:solidFill>
                  <a:srgbClr val="000000"/>
                </a:solidFill>
              </a:rPr>
              <a:t>Receive (RX) endpoints, in addition to endpoint </a:t>
            </a:r>
            <a:r>
              <a:rPr lang="en-US" sz="1400" b="0" dirty="0" smtClean="0">
                <a:solidFill>
                  <a:srgbClr val="000000"/>
                </a:solidFill>
              </a:rPr>
              <a:t>0</a:t>
            </a:r>
          </a:p>
          <a:p>
            <a:pPr marL="285750" indent="-285750" eaLnBrk="1" hangingPunct="1">
              <a:spcAft>
                <a:spcPts val="600"/>
              </a:spcAft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rgbClr val="000000"/>
                </a:solidFill>
              </a:rPr>
              <a:t>All new devices (Keystone, </a:t>
            </a:r>
            <a:r>
              <a:rPr lang="en-US" sz="1400" b="0" dirty="0" err="1" smtClean="0">
                <a:solidFill>
                  <a:srgbClr val="000000"/>
                </a:solidFill>
              </a:rPr>
              <a:t>Vayu</a:t>
            </a:r>
            <a:r>
              <a:rPr lang="en-US" sz="1400" b="0" dirty="0" smtClean="0">
                <a:solidFill>
                  <a:srgbClr val="000000"/>
                </a:solidFill>
              </a:rPr>
              <a:t>, etc.) going forward will be using </a:t>
            </a:r>
            <a:r>
              <a:rPr lang="en-US" sz="1400" b="0" dirty="0" err="1" smtClean="0">
                <a:solidFill>
                  <a:srgbClr val="000000"/>
                </a:solidFill>
              </a:rPr>
              <a:t>xHCI</a:t>
            </a:r>
            <a:r>
              <a:rPr lang="en-US" sz="1400" b="0" dirty="0" smtClean="0">
                <a:solidFill>
                  <a:srgbClr val="000000"/>
                </a:solidFill>
              </a:rPr>
              <a:t> controller (driver compatibility)</a:t>
            </a:r>
            <a:endParaRPr lang="en-US" sz="1400" b="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USB 2.0 – Universal Serial </a:t>
            </a:r>
            <a:r>
              <a:rPr lang="en-US" dirty="0" smtClean="0"/>
              <a:t>Bus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98" y="914400"/>
            <a:ext cx="8134350" cy="2523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844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Sitara Architecture 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A5AC0A-F4BD-4464-80DC-A88E0D9F781D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185738" y="3124200"/>
            <a:ext cx="8610600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3429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/>
              <a:t>Features of the MMC/SD </a:t>
            </a:r>
            <a:r>
              <a:rPr lang="en-US" dirty="0" smtClean="0"/>
              <a:t>include support for:</a:t>
            </a:r>
            <a:endParaRPr lang="en-US" dirty="0"/>
          </a:p>
          <a:p>
            <a:pPr marL="400050" lvl="1" indent="-285750" eaLnBrk="1" hangingPunct="1">
              <a:buFont typeface="Arial" panose="020B0604020202020204" pitchFamily="34" charset="0"/>
              <a:buChar char="•"/>
            </a:pPr>
            <a:r>
              <a:rPr lang="en-US" sz="1400" b="0" dirty="0" smtClean="0"/>
              <a:t>3 MMC/SD ports</a:t>
            </a:r>
          </a:p>
          <a:p>
            <a:pPr marL="400050" lvl="1" indent="-285750" eaLnBrk="1" hangingPunct="1">
              <a:buFont typeface="Arial" panose="020B0604020202020204" pitchFamily="34" charset="0"/>
              <a:buChar char="•"/>
            </a:pPr>
            <a:r>
              <a:rPr lang="en-US" sz="1400" b="0" dirty="0" smtClean="0"/>
              <a:t>Multimedia </a:t>
            </a:r>
            <a:r>
              <a:rPr lang="en-US" sz="1400" b="0" dirty="0"/>
              <a:t>c</a:t>
            </a:r>
            <a:r>
              <a:rPr lang="en-US" sz="1400" b="0" dirty="0" smtClean="0"/>
              <a:t>ard </a:t>
            </a:r>
            <a:r>
              <a:rPr lang="en-US" sz="1400" b="0" dirty="0"/>
              <a:t>(MMC v4.3/ SD 2.0 </a:t>
            </a:r>
            <a:r>
              <a:rPr lang="en-US" sz="1400" b="0" dirty="0" smtClean="0">
                <a:solidFill>
                  <a:srgbClr val="00B050"/>
                </a:solidFill>
              </a:rPr>
              <a:t>), supports &gt;2GB capacity on </a:t>
            </a:r>
            <a:r>
              <a:rPr lang="en-US" sz="1400" b="0" dirty="0" err="1" smtClean="0">
                <a:solidFill>
                  <a:srgbClr val="00B050"/>
                </a:solidFill>
              </a:rPr>
              <a:t>eMMC</a:t>
            </a:r>
            <a:r>
              <a:rPr lang="en-US" sz="1400" b="0" dirty="0" smtClean="0">
                <a:solidFill>
                  <a:srgbClr val="00B050"/>
                </a:solidFill>
              </a:rPr>
              <a:t> boot on MMC0</a:t>
            </a:r>
          </a:p>
          <a:p>
            <a:pPr marL="400050" lvl="1" indent="-285750" eaLnBrk="1" hangingPunct="1">
              <a:buFont typeface="Arial" panose="020B0604020202020204" pitchFamily="34" charset="0"/>
              <a:buChar char="•"/>
            </a:pPr>
            <a:r>
              <a:rPr lang="en-US" sz="1400" b="0" dirty="0" smtClean="0"/>
              <a:t>Card detect and write protect on each MMCSD port</a:t>
            </a:r>
          </a:p>
          <a:p>
            <a:pPr marL="400050" lvl="1" indent="-285750" eaLnBrk="1" hangingPunct="1">
              <a:buFont typeface="Arial" panose="020B0604020202020204" pitchFamily="34" charset="0"/>
              <a:buChar char="•"/>
            </a:pPr>
            <a:r>
              <a:rPr lang="en-US" sz="1400" b="0" dirty="0" smtClean="0"/>
              <a:t>48 MHz maximum I/O clock rate (up to SDR25 speeds)</a:t>
            </a:r>
            <a:r>
              <a:rPr lang="en-US" sz="1400" dirty="0" smtClean="0">
                <a:solidFill>
                  <a:srgbClr val="000000"/>
                </a:solidFill>
              </a:rPr>
              <a:t>	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External memory </a:t>
            </a:r>
            <a:r>
              <a:rPr lang="en-US" dirty="0" smtClean="0"/>
              <a:t>interfaces</a:t>
            </a:r>
            <a:endParaRPr lang="en-US" dirty="0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185738" y="914400"/>
            <a:ext cx="86106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3429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/>
              <a:t>Features of the GPMC include:</a:t>
            </a:r>
          </a:p>
          <a:p>
            <a:pPr marL="400050" lvl="1" indent="-285750" eaLnBrk="1" hangingPunct="1">
              <a:buFont typeface="Arial" panose="020B0604020202020204" pitchFamily="34" charset="0"/>
              <a:buChar char="•"/>
            </a:pPr>
            <a:r>
              <a:rPr lang="en-US" sz="1400" b="0" dirty="0" smtClean="0"/>
              <a:t>8-bit </a:t>
            </a:r>
            <a:r>
              <a:rPr lang="en-US" sz="1400" b="0" dirty="0"/>
              <a:t>and 16-bit wide data bus</a:t>
            </a:r>
          </a:p>
          <a:p>
            <a:pPr marL="400050" lvl="1" indent="-285750" eaLnBrk="1" hangingPunct="1">
              <a:buFont typeface="Arial" panose="020B0604020202020204" pitchFamily="34" charset="0"/>
              <a:buChar char="•"/>
            </a:pPr>
            <a:r>
              <a:rPr lang="en-US" sz="1400" b="0" dirty="0" smtClean="0"/>
              <a:t>Programmable </a:t>
            </a:r>
            <a:r>
              <a:rPr lang="en-US" sz="1400" b="0" dirty="0"/>
              <a:t>cycle timings for each chip select</a:t>
            </a:r>
          </a:p>
          <a:p>
            <a:pPr marL="400050" lvl="1" indent="-285750" eaLnBrk="1" hangingPunct="1">
              <a:buFont typeface="Arial" panose="020B0604020202020204" pitchFamily="34" charset="0"/>
              <a:buChar char="•"/>
            </a:pPr>
            <a:r>
              <a:rPr lang="en-US" sz="1400" b="0" dirty="0" smtClean="0"/>
              <a:t>Up </a:t>
            </a:r>
            <a:r>
              <a:rPr lang="en-US" sz="1400" b="0" dirty="0"/>
              <a:t>to 16-bit ECC support for NAND Flash using BCH code (t=4, 8 or 16) or Hamming code for 8-bit or 16-bit NAND-flash</a:t>
            </a:r>
          </a:p>
          <a:p>
            <a:pPr marL="400050" lvl="1" indent="-285750" eaLnBrk="1" hangingPunct="1">
              <a:buFont typeface="Arial" panose="020B0604020202020204" pitchFamily="34" charset="0"/>
              <a:buChar char="•"/>
            </a:pPr>
            <a:r>
              <a:rPr lang="en-US" sz="1400" b="0" dirty="0" smtClean="0"/>
              <a:t>Integrated </a:t>
            </a:r>
            <a:r>
              <a:rPr lang="en-US" sz="1400" b="0" dirty="0"/>
              <a:t>ELM (Error Locator Module) to provide ECC calculation (up to 16b) for NAND support. Supports 4-bit, 8-bit and 16-bit per 512byte block error location based on BCH </a:t>
            </a:r>
            <a:r>
              <a:rPr lang="en-US" sz="1400" b="0" dirty="0" smtClean="0"/>
              <a:t>algorithms</a:t>
            </a:r>
          </a:p>
          <a:p>
            <a:pPr marL="400050" lvl="1" indent="-285750" eaLnBrk="1" hangingPunct="1">
              <a:buFont typeface="Arial" panose="020B0604020202020204" pitchFamily="34" charset="0"/>
              <a:buChar char="•"/>
            </a:pPr>
            <a:r>
              <a:rPr lang="en-US" sz="1400" b="0" dirty="0" smtClean="0"/>
              <a:t>used to connect NAND, NOR (</a:t>
            </a:r>
            <a:r>
              <a:rPr lang="en-US" sz="1400" b="0" dirty="0" err="1" smtClean="0"/>
              <a:t>async</a:t>
            </a:r>
            <a:r>
              <a:rPr lang="en-US" sz="1400" b="0" dirty="0" smtClean="0"/>
              <a:t> and sync), FPGAs, </a:t>
            </a:r>
            <a:r>
              <a:rPr lang="en-US" sz="1400" b="0" dirty="0" err="1" smtClean="0"/>
              <a:t>etc</a:t>
            </a:r>
            <a:endParaRPr lang="en-US" sz="1400" b="0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85738" y="4419600"/>
            <a:ext cx="6557962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3429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00B050"/>
                </a:solidFill>
              </a:rPr>
              <a:t>Features of the </a:t>
            </a:r>
            <a:r>
              <a:rPr lang="en-US" dirty="0" smtClean="0">
                <a:solidFill>
                  <a:srgbClr val="00B050"/>
                </a:solidFill>
              </a:rPr>
              <a:t>QSPI: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rgbClr val="00B050"/>
                </a:solidFill>
              </a:rPr>
              <a:t>Supports up to 4bit read, 1bit write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rgbClr val="00B050"/>
                </a:solidFill>
              </a:rPr>
              <a:t>Up to 48MHz clock, Master only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rgbClr val="00B050"/>
                </a:solidFill>
              </a:rPr>
              <a:t>Supports </a:t>
            </a:r>
            <a:r>
              <a:rPr lang="en-US" sz="1400" b="0" dirty="0" err="1" smtClean="0">
                <a:solidFill>
                  <a:srgbClr val="00B050"/>
                </a:solidFill>
              </a:rPr>
              <a:t>eXecute</a:t>
            </a:r>
            <a:r>
              <a:rPr lang="en-US" sz="1400" b="0" dirty="0" smtClean="0">
                <a:solidFill>
                  <a:srgbClr val="00B050"/>
                </a:solidFill>
              </a:rPr>
              <a:t>-In-Place (XIP) from serial NOR flash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rgbClr val="00B050"/>
                </a:solidFill>
              </a:rPr>
              <a:t>Primarily intended for fast boot from quad-SPI flash devices</a:t>
            </a:r>
          </a:p>
          <a:p>
            <a:pPr marL="285750" indent="-285750" eaLnBrk="1" hangingPunct="1">
              <a:buFontTx/>
              <a:buChar char="-"/>
            </a:pPr>
            <a:endParaRPr lang="en-US" sz="1400" b="0" dirty="0">
              <a:solidFill>
                <a:srgbClr val="00B050"/>
              </a:solidFill>
            </a:endParaRPr>
          </a:p>
          <a:p>
            <a:pPr lvl="1" eaLnBrk="1" hangingPunct="1"/>
            <a:r>
              <a:rPr lang="en-US" sz="1400" dirty="0" smtClean="0">
                <a:solidFill>
                  <a:srgbClr val="000000"/>
                </a:solidFill>
              </a:rPr>
              <a:t>	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57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AM437x </a:t>
            </a:r>
            <a:r>
              <a:rPr lang="en-US" dirty="0"/>
              <a:t>has numerous serial peripherals…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sz="1600" dirty="0" smtClean="0">
                <a:solidFill>
                  <a:srgbClr val="00B050"/>
                </a:solidFill>
              </a:rPr>
              <a:t>12</a:t>
            </a:r>
            <a:r>
              <a:rPr lang="en-US" sz="1600" dirty="0" smtClean="0"/>
              <a:t> GP Timers &amp; 1 watchdog timer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/>
              <a:t>Free-running 32-bit upward counter. Runs off 32KHz or 19.2, 24, 25, 26 MHz system clock.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/>
              <a:t>WDT: MPU Watchdog (runs off of 32KHz system clock)</a:t>
            </a:r>
          </a:p>
          <a:p>
            <a:pPr>
              <a:lnSpc>
                <a:spcPct val="80000"/>
              </a:lnSpc>
            </a:pPr>
            <a:r>
              <a:rPr lang="en-US" sz="1600" dirty="0" smtClean="0">
                <a:solidFill>
                  <a:srgbClr val="00B050"/>
                </a:solidFill>
              </a:rPr>
              <a:t>1 Sync Timer (32KHz)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>
                <a:solidFill>
                  <a:srgbClr val="00B050"/>
                </a:solidFill>
              </a:rPr>
              <a:t>Special always on 32K timer for OS</a:t>
            </a:r>
            <a:endParaRPr lang="en-US" sz="1400" dirty="0" smtClean="0"/>
          </a:p>
          <a:p>
            <a:pPr>
              <a:lnSpc>
                <a:spcPct val="80000"/>
              </a:lnSpc>
            </a:pPr>
            <a:r>
              <a:rPr lang="en-US" sz="1600" dirty="0" smtClean="0"/>
              <a:t>I2C (3)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/>
              <a:t>3 I2C ports compliant with Philips I2C specification version 2.1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/>
              <a:t>Support for standard (up to 100K bits/s) and fast (up to 400K bits/s) modes</a:t>
            </a:r>
          </a:p>
          <a:p>
            <a:pPr>
              <a:lnSpc>
                <a:spcPct val="80000"/>
              </a:lnSpc>
            </a:pPr>
            <a:r>
              <a:rPr lang="en-US" sz="1600" dirty="0" smtClean="0"/>
              <a:t>General-Purpose I/O (GPIO) Interface (</a:t>
            </a:r>
            <a:r>
              <a:rPr lang="en-US" sz="1600" dirty="0" smtClean="0">
                <a:solidFill>
                  <a:srgbClr val="00B050"/>
                </a:solidFill>
              </a:rPr>
              <a:t>6 banks</a:t>
            </a:r>
            <a:r>
              <a:rPr lang="en-US" sz="1600" dirty="0" smtClean="0"/>
              <a:t>)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/>
              <a:t>Synchronous interrupt requests in active mode from each channel are processed by GIC (General Interrupt Controller) in MPUSS.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/>
              <a:t>Asynchronous wake-up request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/>
              <a:t>192 total GPIOs </a:t>
            </a:r>
            <a:r>
              <a:rPr lang="en-US" sz="1400" dirty="0" err="1" smtClean="0"/>
              <a:t>muxed</a:t>
            </a:r>
            <a:r>
              <a:rPr lang="en-US" sz="1400" dirty="0" smtClean="0"/>
              <a:t> with other signals</a:t>
            </a:r>
          </a:p>
          <a:p>
            <a:pPr>
              <a:lnSpc>
                <a:spcPct val="80000"/>
              </a:lnSpc>
            </a:pPr>
            <a:r>
              <a:rPr lang="en-US" sz="1600" dirty="0" smtClean="0"/>
              <a:t>Multichannel Audio Serial Port Interface (2)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/>
              <a:t>Data Clock 50 MHz , 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/>
              <a:t>Two Clock Zones and up to 4 Serial Data Pins per </a:t>
            </a:r>
            <a:r>
              <a:rPr lang="en-US" sz="1400" dirty="0" err="1" smtClean="0"/>
              <a:t>McASP</a:t>
            </a:r>
            <a:r>
              <a:rPr lang="en-US" sz="1400" dirty="0" smtClean="0"/>
              <a:t> port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/>
              <a:t>Supports TDM, I2S and Similar Formats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/>
              <a:t>Supports DIT mode </a:t>
            </a:r>
          </a:p>
          <a:p>
            <a:pPr>
              <a:lnSpc>
                <a:spcPct val="80000"/>
              </a:lnSpc>
            </a:pPr>
            <a:r>
              <a:rPr lang="en-US" sz="1600" dirty="0" smtClean="0"/>
              <a:t>Universal Asynchronous Receiver Transmitters (UART) (6)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/>
              <a:t>UART1 will support full Modem Control (CTS,RTS,DTR, DSR, DCD, RIN)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/>
              <a:t>All UARTs support IrDA, CIR and RTS, CTS flow control.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/>
              <a:t>Supports baud rate up-to 3.6M bits/s.</a:t>
            </a:r>
            <a:endParaRPr lang="en-US" sz="1400" b="1" dirty="0" smtClean="0"/>
          </a:p>
          <a:p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7550165" y="698885"/>
            <a:ext cx="14414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rgbClr val="00B050"/>
                </a:solidFill>
              </a:rPr>
              <a:t>New feature vs. AM335x</a:t>
            </a:r>
            <a:endParaRPr lang="en-US" sz="9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35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180975" y="1598613"/>
            <a:ext cx="8467725" cy="388778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600" dirty="0" smtClean="0"/>
              <a:t>PWM Subsystem</a:t>
            </a:r>
          </a:p>
          <a:p>
            <a:pPr lvl="1">
              <a:lnSpc>
                <a:spcPct val="80000"/>
              </a:lnSpc>
            </a:pPr>
            <a:r>
              <a:rPr lang="en-US" sz="1400" dirty="0" err="1" smtClean="0"/>
              <a:t>eCAP</a:t>
            </a:r>
            <a:r>
              <a:rPr lang="en-US" sz="1400" dirty="0" smtClean="0"/>
              <a:t> (3)</a:t>
            </a:r>
          </a:p>
          <a:p>
            <a:pPr lvl="2">
              <a:lnSpc>
                <a:spcPct val="80000"/>
              </a:lnSpc>
            </a:pPr>
            <a:r>
              <a:rPr lang="en-US" sz="1200" dirty="0" smtClean="0"/>
              <a:t>Up to Three 32-bit enhanced Capture Modules – configurable as 3 capture inputs or 3 auxiliary PWM outputs</a:t>
            </a:r>
          </a:p>
          <a:p>
            <a:pPr lvl="1">
              <a:lnSpc>
                <a:spcPct val="80000"/>
              </a:lnSpc>
            </a:pPr>
            <a:r>
              <a:rPr lang="en-US" sz="1400" dirty="0" err="1" smtClean="0"/>
              <a:t>eHRPWM</a:t>
            </a:r>
            <a:r>
              <a:rPr lang="en-US" sz="1400" dirty="0" smtClean="0"/>
              <a:t> (</a:t>
            </a:r>
            <a:r>
              <a:rPr lang="en-US" sz="1400" dirty="0" smtClean="0">
                <a:solidFill>
                  <a:srgbClr val="00B050"/>
                </a:solidFill>
              </a:rPr>
              <a:t>6</a:t>
            </a:r>
            <a:r>
              <a:rPr lang="en-US" sz="1400" dirty="0" smtClean="0"/>
              <a:t>)</a:t>
            </a:r>
          </a:p>
          <a:p>
            <a:pPr lvl="2">
              <a:lnSpc>
                <a:spcPct val="80000"/>
              </a:lnSpc>
            </a:pPr>
            <a:r>
              <a:rPr lang="en-US" sz="1200" dirty="0" smtClean="0"/>
              <a:t>Up to Six Enhanced High Resolution PWM modules (</a:t>
            </a:r>
            <a:r>
              <a:rPr lang="en-US" sz="1200" dirty="0" err="1" smtClean="0"/>
              <a:t>eHRPWM</a:t>
            </a:r>
            <a:r>
              <a:rPr lang="en-US" sz="1200" dirty="0" smtClean="0"/>
              <a:t>) – with dedicated 16-bit time base counter with time and frequency controls. </a:t>
            </a:r>
          </a:p>
          <a:p>
            <a:pPr lvl="1">
              <a:lnSpc>
                <a:spcPct val="80000"/>
              </a:lnSpc>
            </a:pPr>
            <a:r>
              <a:rPr lang="en-US" sz="1400" dirty="0" err="1" smtClean="0"/>
              <a:t>eQEP</a:t>
            </a:r>
            <a:r>
              <a:rPr lang="en-US" dirty="0" smtClean="0"/>
              <a:t> (3)</a:t>
            </a:r>
          </a:p>
          <a:p>
            <a:pPr lvl="2">
              <a:lnSpc>
                <a:spcPct val="80000"/>
              </a:lnSpc>
            </a:pPr>
            <a:r>
              <a:rPr lang="en-US" sz="1200" dirty="0" smtClean="0"/>
              <a:t>Up to Three 32-bit enhanced Quadrature Pulse Encoder modules</a:t>
            </a:r>
          </a:p>
          <a:p>
            <a:pPr>
              <a:lnSpc>
                <a:spcPct val="80000"/>
              </a:lnSpc>
            </a:pPr>
            <a:r>
              <a:rPr lang="en-US" sz="1600" dirty="0" smtClean="0">
                <a:solidFill>
                  <a:srgbClr val="00B050"/>
                </a:solidFill>
              </a:rPr>
              <a:t>HDQ/1-wire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>
                <a:solidFill>
                  <a:srgbClr val="00B050"/>
                </a:solidFill>
              </a:rPr>
              <a:t>For connection to battery gauges</a:t>
            </a:r>
          </a:p>
          <a:p>
            <a:pPr>
              <a:lnSpc>
                <a:spcPct val="80000"/>
              </a:lnSpc>
            </a:pPr>
            <a:r>
              <a:rPr lang="en-US" sz="1600" dirty="0" smtClean="0"/>
              <a:t>DCAN (2)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/>
              <a:t>Same as AM335x</a:t>
            </a:r>
          </a:p>
          <a:p>
            <a:pPr>
              <a:lnSpc>
                <a:spcPct val="80000"/>
              </a:lnSpc>
            </a:pPr>
            <a:r>
              <a:rPr lang="en-US" sz="1600" dirty="0" err="1" smtClean="0"/>
              <a:t>McSPI</a:t>
            </a:r>
            <a:r>
              <a:rPr lang="en-US" sz="1600" dirty="0" smtClean="0"/>
              <a:t> 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/>
              <a:t>Master/Slave operation, 48MHz clock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>
                <a:solidFill>
                  <a:srgbClr val="00B050"/>
                </a:solidFill>
              </a:rPr>
              <a:t>Up to 4 </a:t>
            </a:r>
            <a:r>
              <a:rPr lang="en-US" sz="1400" dirty="0" smtClean="0"/>
              <a:t>channels for each McSPI0,1, two channels on McSPI2,3</a:t>
            </a:r>
          </a:p>
          <a:p>
            <a:pPr lvl="2">
              <a:lnSpc>
                <a:spcPct val="80000"/>
              </a:lnSpc>
            </a:pPr>
            <a:endParaRPr lang="en-US" sz="1200" dirty="0"/>
          </a:p>
          <a:p>
            <a:pPr>
              <a:lnSpc>
                <a:spcPct val="80000"/>
              </a:lnSpc>
            </a:pPr>
            <a:endParaRPr lang="en-US" sz="1600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AM437x </a:t>
            </a:r>
            <a:r>
              <a:rPr lang="en-US" dirty="0"/>
              <a:t>has numerous serial peripherals (cont.)…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0165" y="698885"/>
            <a:ext cx="14414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rgbClr val="00B050"/>
                </a:solidFill>
              </a:rPr>
              <a:t>New feature vs. AM335x</a:t>
            </a:r>
            <a:endParaRPr lang="en-US" sz="9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07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846819" y="942975"/>
            <a:ext cx="1752600" cy="704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AM335x</a:t>
            </a:r>
            <a:endParaRPr lang="en-US" dirty="0"/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388888" y="1567160"/>
            <a:ext cx="7639869" cy="254764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600" dirty="0" smtClean="0"/>
              <a:t>ADC0 (Touchscreen)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/>
              <a:t>12-bit Successive Approximation Register (SAR) ADC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>
                <a:solidFill>
                  <a:srgbClr val="00B050"/>
                </a:solidFill>
              </a:rPr>
              <a:t>867KSPS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/>
              <a:t>8 analog inputs 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/>
              <a:t>Can be configured as a Touchscreen Controller. When configured as TSC, it takes away pins/channels for general purpose ADC use.</a:t>
            </a:r>
          </a:p>
          <a:p>
            <a:pPr>
              <a:lnSpc>
                <a:spcPct val="80000"/>
              </a:lnSpc>
            </a:pPr>
            <a:r>
              <a:rPr lang="en-US" sz="1600" dirty="0" smtClean="0">
                <a:solidFill>
                  <a:srgbClr val="00B050"/>
                </a:solidFill>
              </a:rPr>
              <a:t>ADC1</a:t>
            </a:r>
          </a:p>
          <a:p>
            <a:pPr lvl="1">
              <a:lnSpc>
                <a:spcPct val="80000"/>
              </a:lnSpc>
            </a:pPr>
            <a:r>
              <a:rPr lang="en-US" sz="1400" dirty="0">
                <a:solidFill>
                  <a:srgbClr val="00B050"/>
                </a:solidFill>
              </a:rPr>
              <a:t>12-bit Successive Approximation Register (SAR) </a:t>
            </a:r>
            <a:r>
              <a:rPr lang="en-US" sz="1400" dirty="0" smtClean="0">
                <a:solidFill>
                  <a:srgbClr val="00B050"/>
                </a:solidFill>
              </a:rPr>
              <a:t>ADC with preamp</a:t>
            </a:r>
            <a:endParaRPr lang="en-US" sz="1400" dirty="0">
              <a:solidFill>
                <a:srgbClr val="00B050"/>
              </a:solidFill>
            </a:endParaRPr>
          </a:p>
          <a:p>
            <a:pPr lvl="1">
              <a:lnSpc>
                <a:spcPct val="80000"/>
              </a:lnSpc>
            </a:pPr>
            <a:r>
              <a:rPr lang="en-US" sz="1400" dirty="0">
                <a:solidFill>
                  <a:srgbClr val="00B050"/>
                </a:solidFill>
              </a:rPr>
              <a:t>867KSPS</a:t>
            </a:r>
          </a:p>
          <a:p>
            <a:pPr lvl="1">
              <a:lnSpc>
                <a:spcPct val="80000"/>
              </a:lnSpc>
            </a:pPr>
            <a:r>
              <a:rPr lang="en-US" sz="1400" dirty="0">
                <a:solidFill>
                  <a:srgbClr val="00B050"/>
                </a:solidFill>
              </a:rPr>
              <a:t>8 analog inputs 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>
                <a:solidFill>
                  <a:srgbClr val="00B050"/>
                </a:solidFill>
              </a:rPr>
              <a:t>.</a:t>
            </a:r>
            <a:endParaRPr lang="en-US" sz="1400" dirty="0">
              <a:solidFill>
                <a:srgbClr val="00B05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87880"/>
            <a:ext cx="8458200" cy="814388"/>
          </a:xfrm>
        </p:spPr>
        <p:txBody>
          <a:bodyPr>
            <a:normAutofit/>
          </a:bodyPr>
          <a:lstStyle/>
          <a:p>
            <a:r>
              <a:rPr lang="en-US" dirty="0" smtClean="0"/>
              <a:t>AM437x: Two ADCs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837419" y="1120259"/>
            <a:ext cx="609600" cy="375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ADC0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5241332" y="3798332"/>
            <a:ext cx="2988268" cy="100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/>
              <a:t>ADC0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5257800" y="4941333"/>
            <a:ext cx="2971800" cy="1371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/>
              <a:t>ADC1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914401" y="4365069"/>
            <a:ext cx="403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Simultaneous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ADC1 controls ADC0 AFE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2 16bit results can be read from one 32bit register inputs converted to 32bit value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239000" y="5684282"/>
            <a:ext cx="838200" cy="514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FIFO0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7239000" y="5084207"/>
            <a:ext cx="838200" cy="514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FIFO1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6238875" y="5760482"/>
            <a:ext cx="611952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AFE</a:t>
            </a:r>
            <a:endParaRPr lang="en-US" sz="1200" dirty="0"/>
          </a:p>
        </p:txBody>
      </p:sp>
      <p:cxnSp>
        <p:nvCxnSpPr>
          <p:cNvPr id="17" name="Straight Arrow Connector 16"/>
          <p:cNvCxnSpPr>
            <a:stCxn id="16" idx="3"/>
            <a:endCxn id="13" idx="1"/>
          </p:cNvCxnSpPr>
          <p:nvPr/>
        </p:nvCxnSpPr>
        <p:spPr>
          <a:xfrm>
            <a:off x="6850827" y="5941457"/>
            <a:ext cx="388173" cy="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210300" y="4307919"/>
            <a:ext cx="611952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AFE</a:t>
            </a:r>
            <a:endParaRPr lang="en-US" sz="1200" dirty="0"/>
          </a:p>
        </p:txBody>
      </p:sp>
      <p:cxnSp>
        <p:nvCxnSpPr>
          <p:cNvPr id="23" name="Elbow Connector 22"/>
          <p:cNvCxnSpPr>
            <a:stCxn id="19" idx="3"/>
            <a:endCxn id="15" idx="1"/>
          </p:cNvCxnSpPr>
          <p:nvPr/>
        </p:nvCxnSpPr>
        <p:spPr>
          <a:xfrm>
            <a:off x="6822252" y="4488894"/>
            <a:ext cx="416748" cy="852488"/>
          </a:xfrm>
          <a:prstGeom prst="bentConnector3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Arrow 23"/>
          <p:cNvSpPr/>
          <p:nvPr/>
        </p:nvSpPr>
        <p:spPr>
          <a:xfrm>
            <a:off x="5105400" y="5855732"/>
            <a:ext cx="1133475" cy="266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191000" y="5779532"/>
            <a:ext cx="97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8inputs</a:t>
            </a:r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>
            <a:off x="5043889" y="4384119"/>
            <a:ext cx="1133475" cy="266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038600" y="4307919"/>
            <a:ext cx="106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8inputs</a:t>
            </a:r>
            <a:endParaRPr lang="en-US" dirty="0"/>
          </a:p>
        </p:txBody>
      </p:sp>
      <p:cxnSp>
        <p:nvCxnSpPr>
          <p:cNvPr id="29" name="Elbow Connector 28"/>
          <p:cNvCxnSpPr/>
          <p:nvPr/>
        </p:nvCxnSpPr>
        <p:spPr>
          <a:xfrm>
            <a:off x="8078376" y="5334238"/>
            <a:ext cx="684624" cy="292894"/>
          </a:xfrm>
          <a:prstGeom prst="bentConnector3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/>
          <p:nvPr/>
        </p:nvCxnSpPr>
        <p:spPr>
          <a:xfrm flipV="1">
            <a:off x="8078376" y="5627132"/>
            <a:ext cx="684624" cy="337066"/>
          </a:xfrm>
          <a:prstGeom prst="bentConnector3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181975" y="5058251"/>
            <a:ext cx="809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16bits</a:t>
            </a:r>
            <a:endParaRPr 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8153400" y="5906393"/>
            <a:ext cx="809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16bits</a:t>
            </a:r>
            <a:endParaRPr 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8420688" y="5350133"/>
            <a:ext cx="809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32bits</a:t>
            </a:r>
            <a:endParaRPr lang="en-US" sz="1200" dirty="0"/>
          </a:p>
        </p:txBody>
      </p:sp>
      <p:sp>
        <p:nvSpPr>
          <p:cNvPr id="39" name="Rectangle 38"/>
          <p:cNvSpPr/>
          <p:nvPr/>
        </p:nvSpPr>
        <p:spPr>
          <a:xfrm>
            <a:off x="7038157" y="700772"/>
            <a:ext cx="1752600" cy="1225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AM437x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8028757" y="878056"/>
            <a:ext cx="609600" cy="375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ADC0</a:t>
            </a:r>
            <a:endParaRPr lang="en-US" sz="1200" dirty="0"/>
          </a:p>
        </p:txBody>
      </p:sp>
      <p:sp>
        <p:nvSpPr>
          <p:cNvPr id="41" name="Rectangle 40"/>
          <p:cNvSpPr/>
          <p:nvPr/>
        </p:nvSpPr>
        <p:spPr>
          <a:xfrm>
            <a:off x="8028757" y="1405622"/>
            <a:ext cx="609600" cy="375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ADC1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7550165" y="469940"/>
            <a:ext cx="14414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rgbClr val="00B050"/>
                </a:solidFill>
              </a:rPr>
              <a:t>New feature vs. AM335x</a:t>
            </a:r>
            <a:endParaRPr lang="en-US" sz="9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83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Sitara Architecture –</a:t>
            </a:r>
            <a:br>
              <a:rPr lang="en-US" dirty="0" smtClean="0"/>
            </a:br>
            <a:r>
              <a:rPr lang="en-US" dirty="0" smtClean="0"/>
              <a:t>Memories and Buses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56810" y="971080"/>
            <a:ext cx="3749185" cy="257313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000000">
                    <a:lumMod val="95000"/>
                    <a:lumOff val="5000"/>
                  </a:srgbClr>
                </a:solidFill>
              </a:rPr>
              <a:t>Programmable Real-Time Unit (PRU) </a:t>
            </a:r>
            <a:br>
              <a:rPr lang="en-US" sz="1400" b="1" dirty="0" smtClean="0">
                <a:solidFill>
                  <a:srgbClr val="000000">
                    <a:lumMod val="95000"/>
                    <a:lumOff val="5000"/>
                  </a:srgbClr>
                </a:solidFill>
              </a:rPr>
            </a:br>
            <a:r>
              <a:rPr lang="en-US" sz="1400" b="1" dirty="0" smtClean="0">
                <a:solidFill>
                  <a:srgbClr val="000000">
                    <a:lumMod val="95000"/>
                    <a:lumOff val="5000"/>
                  </a:srgbClr>
                </a:solidFill>
              </a:rPr>
              <a:t>Subsystem</a:t>
            </a:r>
            <a:endParaRPr lang="en-US" sz="1400" b="1" dirty="0">
              <a:solidFill>
                <a:srgbClr val="000000">
                  <a:lumMod val="95000"/>
                  <a:lumOff val="5000"/>
                </a:srgbClr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 rot="16200000">
            <a:off x="5779469" y="1142437"/>
            <a:ext cx="211888" cy="313227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"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  <a:ea typeface="MS Mincho"/>
                <a:cs typeface="MS Mincho"/>
              </a:rPr>
              <a:t>Interconnect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335182" y="3032580"/>
            <a:ext cx="888880" cy="434825"/>
          </a:xfrm>
          <a:prstGeom prst="rect">
            <a:avLst/>
          </a:prstGeom>
          <a:solidFill>
            <a:srgbClr val="FF0000"/>
          </a:solidFill>
          <a:ln>
            <a:noFill/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 smtClean="0">
                <a:solidFill>
                  <a:schemeClr val="bg1"/>
                </a:solidFill>
                <a:ea typeface="MS Mincho"/>
                <a:cs typeface="MS Mincho"/>
              </a:rPr>
              <a:t>INTC</a:t>
            </a:r>
            <a:endParaRPr lang="en-US" altLang="ja-JP" sz="1100" b="1" dirty="0">
              <a:solidFill>
                <a:schemeClr val="bg1"/>
              </a:solidFill>
              <a:ea typeface="MS Mincho"/>
              <a:cs typeface="MS Mincho"/>
            </a:endParaRPr>
          </a:p>
        </p:txBody>
      </p:sp>
      <p:sp>
        <p:nvSpPr>
          <p:cNvPr id="17" name="Up-Down Arrow 16"/>
          <p:cNvSpPr/>
          <p:nvPr/>
        </p:nvSpPr>
        <p:spPr>
          <a:xfrm rot="5400000">
            <a:off x="7718552" y="1273127"/>
            <a:ext cx="235746" cy="460860"/>
          </a:xfrm>
          <a:prstGeom prst="upDownArrow">
            <a:avLst>
              <a:gd name="adj1" fmla="val 40476"/>
              <a:gd name="adj2" fmla="val 33333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453022" y="3029749"/>
            <a:ext cx="1037758" cy="437656"/>
          </a:xfrm>
          <a:prstGeom prst="rect">
            <a:avLst/>
          </a:prstGeom>
          <a:solidFill>
            <a:srgbClr val="FFC000"/>
          </a:solidFill>
          <a:ln>
            <a:solidFill>
              <a:srgbClr val="E8A835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>
                <a:solidFill>
                  <a:srgbClr val="000000"/>
                </a:solidFill>
                <a:ea typeface="MS Mincho"/>
                <a:cs typeface="MS Mincho"/>
              </a:rPr>
              <a:t>Peripherals</a:t>
            </a:r>
          </a:p>
        </p:txBody>
      </p:sp>
      <p:sp>
        <p:nvSpPr>
          <p:cNvPr id="39" name="Rectangle 7"/>
          <p:cNvSpPr>
            <a:spLocks noChangeArrowheads="1"/>
          </p:cNvSpPr>
          <p:nvPr/>
        </p:nvSpPr>
        <p:spPr bwMode="auto">
          <a:xfrm>
            <a:off x="8105260" y="1316725"/>
            <a:ext cx="729695" cy="419921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>
                <a:solidFill>
                  <a:srgbClr val="000000"/>
                </a:solidFill>
                <a:ea typeface="MS Mincho"/>
                <a:cs typeface="MS Mincho"/>
              </a:rPr>
              <a:t>PRU0 I/O</a:t>
            </a:r>
          </a:p>
        </p:txBody>
      </p:sp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5339277" y="1980585"/>
            <a:ext cx="502920" cy="411480"/>
          </a:xfrm>
          <a:prstGeom prst="rect">
            <a:avLst/>
          </a:prstGeom>
          <a:solidFill>
            <a:srgbClr val="32B4CE"/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>
                <a:solidFill>
                  <a:schemeClr val="bg1"/>
                </a:solidFill>
                <a:ea typeface="MS Mincho"/>
                <a:cs typeface="MS Mincho"/>
              </a:rPr>
              <a:t>Inst.</a:t>
            </a:r>
            <a:br>
              <a:rPr lang="en-US" altLang="ja-JP" sz="1100" b="1" dirty="0">
                <a:solidFill>
                  <a:schemeClr val="bg1"/>
                </a:solidFill>
                <a:ea typeface="MS Mincho"/>
                <a:cs typeface="MS Mincho"/>
              </a:rPr>
            </a:br>
            <a:r>
              <a:rPr lang="en-US" altLang="ja-JP" sz="1100" b="1" dirty="0">
                <a:solidFill>
                  <a:schemeClr val="bg1"/>
                </a:solidFill>
                <a:ea typeface="MS Mincho"/>
                <a:cs typeface="MS Mincho"/>
              </a:rPr>
              <a:t>RAM</a:t>
            </a:r>
          </a:p>
        </p:txBody>
      </p:sp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4342699" y="1980585"/>
            <a:ext cx="958173" cy="411480"/>
          </a:xfrm>
          <a:prstGeom prst="rect">
            <a:avLst/>
          </a:prstGeom>
          <a:solidFill>
            <a:srgbClr val="117788"/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>
                <a:solidFill>
                  <a:schemeClr val="bg1"/>
                </a:solidFill>
                <a:ea typeface="MS Mincho"/>
                <a:cs typeface="MS Mincho"/>
              </a:rPr>
              <a:t>Shared RAM</a:t>
            </a:r>
          </a:p>
        </p:txBody>
      </p:sp>
      <p:sp>
        <p:nvSpPr>
          <p:cNvPr id="54" name="Line 8"/>
          <p:cNvSpPr>
            <a:spLocks noChangeShapeType="1"/>
          </p:cNvSpPr>
          <p:nvPr/>
        </p:nvSpPr>
        <p:spPr bwMode="auto">
          <a:xfrm>
            <a:off x="4808988" y="2381053"/>
            <a:ext cx="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55" name="Line 8"/>
          <p:cNvSpPr>
            <a:spLocks noChangeShapeType="1"/>
          </p:cNvSpPr>
          <p:nvPr/>
        </p:nvSpPr>
        <p:spPr bwMode="auto">
          <a:xfrm>
            <a:off x="5598510" y="2376539"/>
            <a:ext cx="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57" name="Line 8"/>
          <p:cNvSpPr>
            <a:spLocks noChangeShapeType="1"/>
          </p:cNvSpPr>
          <p:nvPr/>
        </p:nvSpPr>
        <p:spPr bwMode="auto">
          <a:xfrm>
            <a:off x="6958879" y="2803980"/>
            <a:ext cx="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58" name="Line 8"/>
          <p:cNvSpPr>
            <a:spLocks noChangeShapeType="1"/>
          </p:cNvSpPr>
          <p:nvPr/>
        </p:nvSpPr>
        <p:spPr bwMode="auto">
          <a:xfrm>
            <a:off x="4768325" y="2801149"/>
            <a:ext cx="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72" name="Up-Down Arrow 71"/>
          <p:cNvSpPr/>
          <p:nvPr/>
        </p:nvSpPr>
        <p:spPr>
          <a:xfrm>
            <a:off x="5780601" y="2814520"/>
            <a:ext cx="211561" cy="1010102"/>
          </a:xfrm>
          <a:prstGeom prst="upDownArrow">
            <a:avLst>
              <a:gd name="adj1" fmla="val 40476"/>
              <a:gd name="adj2" fmla="val 33333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5874115" y="1980585"/>
            <a:ext cx="502920" cy="411480"/>
          </a:xfrm>
          <a:prstGeom prst="rect">
            <a:avLst/>
          </a:prstGeom>
          <a:solidFill>
            <a:srgbClr val="117788"/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 err="1">
                <a:solidFill>
                  <a:schemeClr val="bg1"/>
                </a:solidFill>
                <a:ea typeface="MS Mincho"/>
                <a:cs typeface="MS Mincho"/>
              </a:rPr>
              <a:t>DataRAM</a:t>
            </a:r>
            <a:endParaRPr lang="en-US" altLang="ja-JP" sz="1100" b="1" dirty="0">
              <a:solidFill>
                <a:schemeClr val="bg1"/>
              </a:solidFill>
              <a:ea typeface="MS Mincho"/>
              <a:cs typeface="MS Mincho"/>
            </a:endParaRPr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6413794" y="1980585"/>
            <a:ext cx="502920" cy="411480"/>
          </a:xfrm>
          <a:prstGeom prst="rect">
            <a:avLst/>
          </a:prstGeom>
          <a:solidFill>
            <a:srgbClr val="32B4CE"/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>
                <a:solidFill>
                  <a:schemeClr val="bg1"/>
                </a:solidFill>
                <a:ea typeface="MS Mincho"/>
                <a:cs typeface="MS Mincho"/>
              </a:rPr>
              <a:t>Inst.</a:t>
            </a:r>
            <a:br>
              <a:rPr lang="en-US" altLang="ja-JP" sz="1100" b="1" dirty="0">
                <a:solidFill>
                  <a:schemeClr val="bg1"/>
                </a:solidFill>
                <a:ea typeface="MS Mincho"/>
                <a:cs typeface="MS Mincho"/>
              </a:rPr>
            </a:br>
            <a:r>
              <a:rPr lang="en-US" altLang="ja-JP" sz="1100" b="1" dirty="0">
                <a:solidFill>
                  <a:schemeClr val="bg1"/>
                </a:solidFill>
                <a:ea typeface="MS Mincho"/>
                <a:cs typeface="MS Mincho"/>
              </a:rPr>
              <a:t>RAM</a:t>
            </a: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6948632" y="1980585"/>
            <a:ext cx="502920" cy="411480"/>
          </a:xfrm>
          <a:prstGeom prst="rect">
            <a:avLst/>
          </a:prstGeom>
          <a:solidFill>
            <a:srgbClr val="117788"/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 err="1">
                <a:solidFill>
                  <a:schemeClr val="bg1"/>
                </a:solidFill>
                <a:ea typeface="MS Mincho"/>
                <a:cs typeface="MS Mincho"/>
              </a:rPr>
              <a:t>DataRAM</a:t>
            </a:r>
            <a:endParaRPr lang="en-US" altLang="ja-JP" sz="1100" b="1" dirty="0">
              <a:solidFill>
                <a:schemeClr val="bg1"/>
              </a:solidFill>
              <a:ea typeface="MS Mincho"/>
              <a:cs typeface="MS Mincho"/>
            </a:endParaRPr>
          </a:p>
        </p:txBody>
      </p:sp>
      <p:sp>
        <p:nvSpPr>
          <p:cNvPr id="45" name="Line 8"/>
          <p:cNvSpPr>
            <a:spLocks noChangeShapeType="1"/>
          </p:cNvSpPr>
          <p:nvPr/>
        </p:nvSpPr>
        <p:spPr bwMode="auto">
          <a:xfrm>
            <a:off x="6117389" y="2372202"/>
            <a:ext cx="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51" name="Line 8"/>
          <p:cNvSpPr>
            <a:spLocks noChangeShapeType="1"/>
          </p:cNvSpPr>
          <p:nvPr/>
        </p:nvSpPr>
        <p:spPr bwMode="auto">
          <a:xfrm>
            <a:off x="6683452" y="2376539"/>
            <a:ext cx="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52" name="Line 8"/>
          <p:cNvSpPr>
            <a:spLocks noChangeShapeType="1"/>
          </p:cNvSpPr>
          <p:nvPr/>
        </p:nvSpPr>
        <p:spPr bwMode="auto">
          <a:xfrm>
            <a:off x="7202331" y="2372202"/>
            <a:ext cx="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53" name="Rectangle 7"/>
          <p:cNvSpPr>
            <a:spLocks noChangeArrowheads="1"/>
          </p:cNvSpPr>
          <p:nvPr/>
        </p:nvSpPr>
        <p:spPr bwMode="auto">
          <a:xfrm>
            <a:off x="8105260" y="1815990"/>
            <a:ext cx="729695" cy="419921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>
                <a:solidFill>
                  <a:srgbClr val="000000"/>
                </a:solidFill>
                <a:ea typeface="MS Mincho"/>
                <a:cs typeface="MS Mincho"/>
              </a:rPr>
              <a:t>PRU1 I/O</a:t>
            </a:r>
          </a:p>
        </p:txBody>
      </p:sp>
      <p:sp>
        <p:nvSpPr>
          <p:cNvPr id="56" name="Up-Down Arrow 55"/>
          <p:cNvSpPr/>
          <p:nvPr/>
        </p:nvSpPr>
        <p:spPr>
          <a:xfrm rot="5400000">
            <a:off x="7718552" y="1777709"/>
            <a:ext cx="235746" cy="460860"/>
          </a:xfrm>
          <a:prstGeom prst="upDownArrow">
            <a:avLst>
              <a:gd name="adj1" fmla="val 40476"/>
              <a:gd name="adj2" fmla="val 33333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881710" y="4556159"/>
            <a:ext cx="958173" cy="419921"/>
          </a:xfrm>
          <a:prstGeom prst="rect">
            <a:avLst/>
          </a:prstGeom>
          <a:solidFill>
            <a:srgbClr val="117788"/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>
                <a:solidFill>
                  <a:schemeClr val="bg1"/>
                </a:solidFill>
                <a:ea typeface="MS Mincho"/>
                <a:cs typeface="MS Mincho"/>
              </a:rPr>
              <a:t>Shared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>
                <a:solidFill>
                  <a:schemeClr val="bg1"/>
                </a:solidFill>
                <a:ea typeface="MS Mincho"/>
                <a:cs typeface="MS Mincho"/>
              </a:rPr>
              <a:t>Memory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3322796" y="4547677"/>
            <a:ext cx="958173" cy="419921"/>
          </a:xfrm>
          <a:prstGeom prst="rect">
            <a:avLst/>
          </a:prstGeom>
          <a:solidFill>
            <a:srgbClr val="FFC000"/>
          </a:solidFill>
          <a:ln>
            <a:solidFill>
              <a:srgbClr val="E8A835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 smtClean="0">
                <a:solidFill>
                  <a:srgbClr val="000000"/>
                </a:solidFill>
                <a:ea typeface="MS Mincho"/>
                <a:cs typeface="MS Mincho"/>
              </a:rPr>
              <a:t>Peripherals</a:t>
            </a:r>
            <a:endParaRPr lang="en-US" altLang="ja-JP" sz="1100" b="1" dirty="0">
              <a:solidFill>
                <a:srgbClr val="000000"/>
              </a:solidFill>
              <a:ea typeface="MS Mincho"/>
              <a:cs typeface="MS Mincho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380975" y="5810110"/>
            <a:ext cx="958173" cy="419921"/>
          </a:xfrm>
          <a:prstGeom prst="rect">
            <a:avLst/>
          </a:prstGeom>
          <a:solidFill>
            <a:srgbClr val="FFC000"/>
          </a:solidFill>
          <a:ln>
            <a:solidFill>
              <a:srgbClr val="E8A835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>
                <a:solidFill>
                  <a:srgbClr val="000000"/>
                </a:solidFill>
                <a:ea typeface="MS Mincho"/>
                <a:cs typeface="MS Mincho"/>
              </a:rPr>
              <a:t>Peripherals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2846237" y="5812644"/>
            <a:ext cx="721871" cy="419921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>
                <a:solidFill>
                  <a:srgbClr val="000000"/>
                </a:solidFill>
                <a:ea typeface="MS Mincho"/>
                <a:cs typeface="MS Mincho"/>
              </a:rPr>
              <a:t>GP I/O</a:t>
            </a:r>
          </a:p>
        </p:txBody>
      </p:sp>
      <p:sp>
        <p:nvSpPr>
          <p:cNvPr id="11" name="Rectangle 63"/>
          <p:cNvSpPr>
            <a:spLocks noChangeArrowheads="1"/>
          </p:cNvSpPr>
          <p:nvPr/>
        </p:nvSpPr>
        <p:spPr bwMode="auto">
          <a:xfrm rot="16200000">
            <a:off x="2436168" y="3110235"/>
            <a:ext cx="357971" cy="442729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"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 smtClean="0">
                <a:solidFill>
                  <a:srgbClr val="000000"/>
                </a:solidFill>
                <a:ea typeface="MS Mincho"/>
                <a:cs typeface="MS Mincho"/>
              </a:rPr>
              <a:t>			L4 </a:t>
            </a:r>
            <a:r>
              <a:rPr lang="en-US" sz="1100" b="1" dirty="0">
                <a:solidFill>
                  <a:srgbClr val="000000"/>
                </a:solidFill>
                <a:ea typeface="MS Mincho"/>
                <a:cs typeface="MS Mincho"/>
              </a:rPr>
              <a:t>Interconnect</a:t>
            </a:r>
          </a:p>
        </p:txBody>
      </p:sp>
      <p:sp>
        <p:nvSpPr>
          <p:cNvPr id="12" name="Up-Down Arrow 64"/>
          <p:cNvSpPr/>
          <p:nvPr/>
        </p:nvSpPr>
        <p:spPr>
          <a:xfrm>
            <a:off x="2504467" y="4236507"/>
            <a:ext cx="218731" cy="908391"/>
          </a:xfrm>
          <a:prstGeom prst="upDownArrow">
            <a:avLst>
              <a:gd name="adj1" fmla="val 40476"/>
              <a:gd name="adj2" fmla="val 33333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6" name="Up-Down Arrow 66"/>
          <p:cNvSpPr/>
          <p:nvPr/>
        </p:nvSpPr>
        <p:spPr>
          <a:xfrm>
            <a:off x="1255991" y="4230289"/>
            <a:ext cx="211561" cy="312456"/>
          </a:xfrm>
          <a:prstGeom prst="upDownArrow">
            <a:avLst>
              <a:gd name="adj1" fmla="val 40476"/>
              <a:gd name="adj2" fmla="val 33333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8" name="Up-Down Arrow 67"/>
          <p:cNvSpPr/>
          <p:nvPr/>
        </p:nvSpPr>
        <p:spPr>
          <a:xfrm>
            <a:off x="3696101" y="4230289"/>
            <a:ext cx="211561" cy="312456"/>
          </a:xfrm>
          <a:prstGeom prst="upDownArrow">
            <a:avLst>
              <a:gd name="adj1" fmla="val 40476"/>
              <a:gd name="adj2" fmla="val 33333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9" name="Up-Down Arrow 68"/>
          <p:cNvSpPr/>
          <p:nvPr/>
        </p:nvSpPr>
        <p:spPr>
          <a:xfrm>
            <a:off x="1781942" y="5502870"/>
            <a:ext cx="211561" cy="312456"/>
          </a:xfrm>
          <a:prstGeom prst="upDownArrow">
            <a:avLst>
              <a:gd name="adj1" fmla="val 40476"/>
              <a:gd name="adj2" fmla="val 33333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1" name="Up-Down Arrow 69"/>
          <p:cNvSpPr/>
          <p:nvPr/>
        </p:nvSpPr>
        <p:spPr>
          <a:xfrm>
            <a:off x="3087712" y="5508940"/>
            <a:ext cx="211561" cy="312456"/>
          </a:xfrm>
          <a:prstGeom prst="upDownArrow">
            <a:avLst>
              <a:gd name="adj1" fmla="val 40476"/>
              <a:gd name="adj2" fmla="val 33333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2" name="Rectangle 70"/>
          <p:cNvSpPr/>
          <p:nvPr/>
        </p:nvSpPr>
        <p:spPr>
          <a:xfrm>
            <a:off x="1494238" y="971080"/>
            <a:ext cx="2232187" cy="257313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0000">
                    <a:lumMod val="95000"/>
                    <a:lumOff val="5000"/>
                  </a:srgbClr>
                </a:solidFill>
              </a:rPr>
              <a:t>ARM Subsystem</a:t>
            </a: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1693583" y="1623965"/>
            <a:ext cx="1905610" cy="502920"/>
          </a:xfrm>
          <a:prstGeom prst="rect">
            <a:avLst/>
          </a:prstGeom>
          <a:solidFill>
            <a:srgbClr val="006687"/>
          </a:solid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600" b="1" dirty="0" smtClean="0">
                <a:solidFill>
                  <a:schemeClr val="bg1"/>
                </a:solidFill>
                <a:ea typeface="MS Mincho"/>
                <a:cs typeface="MS Mincho"/>
              </a:rPr>
              <a:t>Cortex-A8</a:t>
            </a:r>
            <a:endParaRPr lang="en-US" altLang="ja-JP" sz="1600" b="1" dirty="0">
              <a:solidFill>
                <a:schemeClr val="bg1"/>
              </a:solidFill>
              <a:ea typeface="MS Mincho"/>
              <a:cs typeface="MS Mincho"/>
            </a:endParaRPr>
          </a:p>
        </p:txBody>
      </p:sp>
      <p:sp>
        <p:nvSpPr>
          <p:cNvPr id="24" name="Rectangle 79"/>
          <p:cNvSpPr>
            <a:spLocks noChangeArrowheads="1"/>
          </p:cNvSpPr>
          <p:nvPr/>
        </p:nvSpPr>
        <p:spPr bwMode="auto">
          <a:xfrm>
            <a:off x="1693583" y="2202574"/>
            <a:ext cx="914400" cy="501193"/>
          </a:xfrm>
          <a:prstGeom prst="rect">
            <a:avLst/>
          </a:prstGeom>
          <a:solidFill>
            <a:srgbClr val="32B4CE"/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 smtClean="0">
                <a:solidFill>
                  <a:schemeClr val="bg1"/>
                </a:solidFill>
                <a:ea typeface="MS Mincho"/>
                <a:cs typeface="MS Mincho"/>
              </a:rPr>
              <a:t>L1 Instruction Cache</a:t>
            </a:r>
            <a:endParaRPr lang="en-US" altLang="ja-JP" sz="1100" b="1" dirty="0">
              <a:solidFill>
                <a:schemeClr val="bg1"/>
              </a:solidFill>
              <a:ea typeface="MS Mincho"/>
              <a:cs typeface="MS Mincho"/>
            </a:endParaRPr>
          </a:p>
        </p:txBody>
      </p:sp>
      <p:sp>
        <p:nvSpPr>
          <p:cNvPr id="25" name="Rectangle 80"/>
          <p:cNvSpPr>
            <a:spLocks noChangeArrowheads="1"/>
          </p:cNvSpPr>
          <p:nvPr/>
        </p:nvSpPr>
        <p:spPr bwMode="auto">
          <a:xfrm>
            <a:off x="2684793" y="2202573"/>
            <a:ext cx="914400" cy="501193"/>
          </a:xfrm>
          <a:prstGeom prst="rect">
            <a:avLst/>
          </a:prstGeom>
          <a:solidFill>
            <a:srgbClr val="117788"/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>
                <a:solidFill>
                  <a:schemeClr val="bg1"/>
                </a:solidFill>
                <a:ea typeface="MS Mincho"/>
                <a:cs typeface="MS Mincho"/>
              </a:rPr>
              <a:t>L1 </a:t>
            </a:r>
            <a:r>
              <a:rPr lang="en-US" altLang="ja-JP" sz="1100" b="1" dirty="0" smtClean="0">
                <a:solidFill>
                  <a:schemeClr val="bg1"/>
                </a:solidFill>
                <a:ea typeface="MS Mincho"/>
                <a:cs typeface="MS Mincho"/>
              </a:rPr>
              <a:t/>
            </a:r>
            <a:br>
              <a:rPr lang="en-US" altLang="ja-JP" sz="1100" b="1" dirty="0" smtClean="0">
                <a:solidFill>
                  <a:schemeClr val="bg1"/>
                </a:solidFill>
                <a:ea typeface="MS Mincho"/>
                <a:cs typeface="MS Mincho"/>
              </a:rPr>
            </a:br>
            <a:r>
              <a:rPr lang="en-US" altLang="ja-JP" sz="1100" b="1" dirty="0" smtClean="0">
                <a:solidFill>
                  <a:schemeClr val="bg1"/>
                </a:solidFill>
                <a:ea typeface="MS Mincho"/>
                <a:cs typeface="MS Mincho"/>
              </a:rPr>
              <a:t>Data </a:t>
            </a:r>
            <a:br>
              <a:rPr lang="en-US" altLang="ja-JP" sz="1100" b="1" dirty="0" smtClean="0">
                <a:solidFill>
                  <a:schemeClr val="bg1"/>
                </a:solidFill>
                <a:ea typeface="MS Mincho"/>
                <a:cs typeface="MS Mincho"/>
              </a:rPr>
            </a:br>
            <a:r>
              <a:rPr lang="en-US" altLang="ja-JP" sz="1100" b="1" dirty="0" smtClean="0">
                <a:solidFill>
                  <a:schemeClr val="bg1"/>
                </a:solidFill>
                <a:ea typeface="MS Mincho"/>
                <a:cs typeface="MS Mincho"/>
              </a:rPr>
              <a:t>Cache</a:t>
            </a:r>
            <a:endParaRPr lang="en-US" altLang="ja-JP" sz="1100" b="1" dirty="0">
              <a:solidFill>
                <a:schemeClr val="bg1"/>
              </a:solidFill>
              <a:ea typeface="MS Mincho"/>
              <a:cs typeface="MS Mincho"/>
            </a:endParaRPr>
          </a:p>
        </p:txBody>
      </p:sp>
      <p:sp>
        <p:nvSpPr>
          <p:cNvPr id="26" name="Rectangle 81"/>
          <p:cNvSpPr>
            <a:spLocks noChangeArrowheads="1"/>
          </p:cNvSpPr>
          <p:nvPr/>
        </p:nvSpPr>
        <p:spPr bwMode="auto">
          <a:xfrm>
            <a:off x="1693583" y="2778648"/>
            <a:ext cx="1905610" cy="502920"/>
          </a:xfrm>
          <a:prstGeom prst="rect">
            <a:avLst/>
          </a:prstGeom>
          <a:solidFill>
            <a:srgbClr val="117788"/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>
                <a:solidFill>
                  <a:schemeClr val="bg1"/>
                </a:solidFill>
                <a:ea typeface="MS Mincho"/>
                <a:cs typeface="MS Mincho"/>
              </a:rPr>
              <a:t>L2 Data Cache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339277" y="1269469"/>
            <a:ext cx="1037758" cy="661736"/>
          </a:xfrm>
          <a:prstGeom prst="rect">
            <a:avLst/>
          </a:prstGeom>
          <a:solidFill>
            <a:srgbClr val="006687"/>
          </a:solid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ja-JP" sz="1600" b="1" dirty="0">
              <a:solidFill>
                <a:schemeClr val="bg1"/>
              </a:solidFill>
              <a:ea typeface="MS Mincho"/>
              <a:cs typeface="MS Mincho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600" b="1" dirty="0">
                <a:solidFill>
                  <a:schemeClr val="bg1"/>
                </a:solidFill>
                <a:ea typeface="MS Mincho"/>
                <a:cs typeface="MS Mincho"/>
              </a:rPr>
              <a:t>PRU0    </a:t>
            </a:r>
            <a:r>
              <a:rPr lang="en-US" altLang="ja-JP" sz="1200" dirty="0">
                <a:solidFill>
                  <a:schemeClr val="bg1"/>
                </a:solidFill>
                <a:ea typeface="MS Mincho"/>
                <a:cs typeface="MS Mincho"/>
              </a:rPr>
              <a:t>(200MHz)</a:t>
            </a:r>
            <a:endParaRPr lang="en-US" altLang="ja-JP" sz="1600" dirty="0">
              <a:solidFill>
                <a:schemeClr val="bg1"/>
              </a:solidFill>
              <a:ea typeface="MS Mincho"/>
              <a:cs typeface="MS Mincho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 dirty="0">
              <a:solidFill>
                <a:schemeClr val="bg1"/>
              </a:solidFill>
              <a:ea typeface="MS Mincho"/>
              <a:cs typeface="MS Mincho"/>
            </a:endParaRPr>
          </a:p>
        </p:txBody>
      </p: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6413794" y="1269469"/>
            <a:ext cx="1037758" cy="661736"/>
          </a:xfrm>
          <a:prstGeom prst="rect">
            <a:avLst/>
          </a:prstGeom>
          <a:solidFill>
            <a:srgbClr val="006687"/>
          </a:solid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ja-JP" sz="1600" b="1" dirty="0">
              <a:solidFill>
                <a:schemeClr val="bg1"/>
              </a:solidFill>
              <a:ea typeface="MS Mincho"/>
              <a:cs typeface="MS Mincho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600" b="1" dirty="0">
                <a:solidFill>
                  <a:schemeClr val="bg1"/>
                </a:solidFill>
                <a:ea typeface="MS Mincho"/>
                <a:cs typeface="MS Mincho"/>
              </a:rPr>
              <a:t>PRU1    </a:t>
            </a:r>
            <a:r>
              <a:rPr lang="en-US" altLang="ja-JP" sz="1200" dirty="0">
                <a:solidFill>
                  <a:schemeClr val="bg1"/>
                </a:solidFill>
                <a:ea typeface="MS Mincho"/>
                <a:cs typeface="MS Mincho"/>
              </a:rPr>
              <a:t>(200MHz)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 dirty="0">
              <a:solidFill>
                <a:schemeClr val="bg1"/>
              </a:solidFill>
              <a:ea typeface="MS Mincho"/>
              <a:cs typeface="MS Mincho"/>
            </a:endParaRPr>
          </a:p>
        </p:txBody>
      </p:sp>
      <p:sp>
        <p:nvSpPr>
          <p:cNvPr id="27" name="Up-Down Arrow 65"/>
          <p:cNvSpPr/>
          <p:nvPr/>
        </p:nvSpPr>
        <p:spPr>
          <a:xfrm>
            <a:off x="2506940" y="3466484"/>
            <a:ext cx="211561" cy="339596"/>
          </a:xfrm>
          <a:prstGeom prst="upDownArrow">
            <a:avLst>
              <a:gd name="adj1" fmla="val 40476"/>
              <a:gd name="adj2" fmla="val 33333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54387" y="3466484"/>
            <a:ext cx="236287" cy="9380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82"/>
          <p:cNvSpPr>
            <a:spLocks noChangeArrowheads="1"/>
          </p:cNvSpPr>
          <p:nvPr/>
        </p:nvSpPr>
        <p:spPr bwMode="auto">
          <a:xfrm rot="16200000">
            <a:off x="2442186" y="1795074"/>
            <a:ext cx="357971" cy="441527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"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  <a:ea typeface="MS Mincho"/>
                <a:cs typeface="MS Mincho"/>
              </a:rPr>
              <a:t>			L3 Interconnect</a:t>
            </a:r>
          </a:p>
        </p:txBody>
      </p:sp>
      <p:sp>
        <p:nvSpPr>
          <p:cNvPr id="30" name="Rectangle 59"/>
          <p:cNvSpPr>
            <a:spLocks noChangeArrowheads="1"/>
          </p:cNvSpPr>
          <p:nvPr/>
        </p:nvSpPr>
        <p:spPr bwMode="auto">
          <a:xfrm rot="16200000">
            <a:off x="3830781" y="406479"/>
            <a:ext cx="357971" cy="719246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"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 smtClean="0">
                <a:solidFill>
                  <a:srgbClr val="000000"/>
                </a:solidFill>
                <a:ea typeface="MS Mincho"/>
                <a:cs typeface="MS Mincho"/>
              </a:rPr>
              <a:t>L3 Interconnect</a:t>
            </a:r>
            <a:endParaRPr lang="en-US" sz="11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61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75" y="142875"/>
            <a:ext cx="8458200" cy="751395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Buses </a:t>
            </a:r>
            <a:r>
              <a:rPr lang="en-US" dirty="0">
                <a:solidFill>
                  <a:schemeClr val="tx2"/>
                </a:solidFill>
              </a:rPr>
              <a:t>and Memories</a:t>
            </a:r>
          </a:p>
        </p:txBody>
      </p:sp>
      <p:sp>
        <p:nvSpPr>
          <p:cNvPr id="3" name="Rectangle 2"/>
          <p:cNvSpPr/>
          <p:nvPr/>
        </p:nvSpPr>
        <p:spPr>
          <a:xfrm>
            <a:off x="467922" y="1447800"/>
            <a:ext cx="7728529" cy="4573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7338" lvl="0" indent="-287338">
              <a:lnSpc>
                <a:spcPct val="90000"/>
              </a:lnSpc>
              <a:spcBef>
                <a:spcPts val="2400"/>
              </a:spcBef>
              <a:buSzPct val="90000"/>
              <a:buBlip>
                <a:blip r:embed="rId3"/>
              </a:buBlip>
            </a:pPr>
            <a:r>
              <a:rPr lang="en-US" sz="2400" dirty="0" smtClean="0">
                <a:solidFill>
                  <a:srgbClr val="001233"/>
                </a:solidFill>
              </a:rPr>
              <a:t>MPU Internal memories</a:t>
            </a:r>
          </a:p>
          <a:p>
            <a:pPr marL="744538" lvl="1" indent="-287338">
              <a:lnSpc>
                <a:spcPct val="90000"/>
              </a:lnSpc>
              <a:spcBef>
                <a:spcPts val="2400"/>
              </a:spcBef>
              <a:buSzPct val="90000"/>
              <a:buBlip>
                <a:blip r:embed="rId3"/>
              </a:buBlip>
            </a:pPr>
            <a:r>
              <a:rPr lang="en-US" dirty="0" smtClean="0">
                <a:solidFill>
                  <a:srgbClr val="001233"/>
                </a:solidFill>
              </a:rPr>
              <a:t>32K L1P, 32K L1D, </a:t>
            </a:r>
            <a:r>
              <a:rPr lang="en-US" dirty="0" smtClean="0">
                <a:solidFill>
                  <a:srgbClr val="00B050"/>
                </a:solidFill>
              </a:rPr>
              <a:t>256K L2/L3</a:t>
            </a:r>
            <a:r>
              <a:rPr lang="en-US" dirty="0" smtClean="0">
                <a:solidFill>
                  <a:srgbClr val="001233"/>
                </a:solidFill>
              </a:rPr>
              <a:t>, 64K RAM </a:t>
            </a:r>
          </a:p>
          <a:p>
            <a:pPr marL="287338" indent="-287338">
              <a:lnSpc>
                <a:spcPct val="90000"/>
              </a:lnSpc>
              <a:spcBef>
                <a:spcPts val="2400"/>
              </a:spcBef>
              <a:buSzPct val="90000"/>
              <a:buBlip>
                <a:blip r:embed="rId3"/>
              </a:buBlip>
            </a:pPr>
            <a:r>
              <a:rPr lang="en-US" sz="2400" dirty="0" smtClean="0">
                <a:solidFill>
                  <a:srgbClr val="001233"/>
                </a:solidFill>
              </a:rPr>
              <a:t>PRU Internal memory</a:t>
            </a:r>
          </a:p>
          <a:p>
            <a:pPr marL="744538" lvl="1" indent="-287338">
              <a:lnSpc>
                <a:spcPct val="90000"/>
              </a:lnSpc>
              <a:spcBef>
                <a:spcPts val="2400"/>
              </a:spcBef>
              <a:buSzPct val="90000"/>
              <a:buBlip>
                <a:blip r:embed="rId3"/>
              </a:buBlip>
            </a:pPr>
            <a:r>
              <a:rPr lang="en-US" dirty="0" smtClean="0">
                <a:solidFill>
                  <a:srgbClr val="001233"/>
                </a:solidFill>
              </a:rPr>
              <a:t>Data and Instruction RAM per PRU, Shared RAM</a:t>
            </a:r>
          </a:p>
          <a:p>
            <a:pPr marL="287338" lvl="0" indent="-287338">
              <a:lnSpc>
                <a:spcPct val="90000"/>
              </a:lnSpc>
              <a:spcBef>
                <a:spcPts val="2400"/>
              </a:spcBef>
              <a:buSzPct val="90000"/>
              <a:buBlip>
                <a:blip r:embed="rId3"/>
              </a:buBlip>
            </a:pPr>
            <a:r>
              <a:rPr lang="en-US" sz="2400" dirty="0" smtClean="0">
                <a:solidFill>
                  <a:srgbClr val="001233"/>
                </a:solidFill>
              </a:rPr>
              <a:t>L3 Shared RAM (OCMC)</a:t>
            </a:r>
          </a:p>
          <a:p>
            <a:pPr marL="744538" lvl="1" indent="-287338">
              <a:lnSpc>
                <a:spcPct val="90000"/>
              </a:lnSpc>
              <a:spcBef>
                <a:spcPts val="2400"/>
              </a:spcBef>
              <a:buSzPct val="90000"/>
              <a:buBlip>
                <a:blip r:embed="rId3"/>
              </a:buBlip>
            </a:pPr>
            <a:r>
              <a:rPr lang="en-US" dirty="0" smtClean="0">
                <a:solidFill>
                  <a:srgbClr val="00B050"/>
                </a:solidFill>
              </a:rPr>
              <a:t>256KB</a:t>
            </a:r>
            <a:r>
              <a:rPr lang="en-US" dirty="0" smtClean="0">
                <a:solidFill>
                  <a:srgbClr val="001233"/>
                </a:solidFill>
              </a:rPr>
              <a:t> shared memory (64K AM335)</a:t>
            </a:r>
          </a:p>
          <a:p>
            <a:pPr marL="287338" lvl="0" indent="-287338">
              <a:lnSpc>
                <a:spcPct val="90000"/>
              </a:lnSpc>
              <a:spcBef>
                <a:spcPts val="2400"/>
              </a:spcBef>
              <a:buSzPct val="90000"/>
              <a:buBlip>
                <a:blip r:embed="rId3"/>
              </a:buBlip>
            </a:pPr>
            <a:r>
              <a:rPr lang="en-US" sz="2400" dirty="0" smtClean="0">
                <a:solidFill>
                  <a:srgbClr val="001233"/>
                </a:solidFill>
              </a:rPr>
              <a:t>External Memory</a:t>
            </a:r>
          </a:p>
          <a:p>
            <a:pPr marL="744538" lvl="1" indent="-287338">
              <a:lnSpc>
                <a:spcPct val="90000"/>
              </a:lnSpc>
              <a:spcBef>
                <a:spcPts val="2400"/>
              </a:spcBef>
              <a:buSzPct val="90000"/>
              <a:buBlip>
                <a:blip r:embed="rId3"/>
              </a:buBlip>
            </a:pPr>
            <a:r>
              <a:rPr lang="en-US" dirty="0" smtClean="0">
                <a:solidFill>
                  <a:srgbClr val="00B050"/>
                </a:solidFill>
              </a:rPr>
              <a:t>32-bit</a:t>
            </a:r>
            <a:r>
              <a:rPr lang="en-US" dirty="0" smtClean="0">
                <a:solidFill>
                  <a:srgbClr val="001233"/>
                </a:solidFill>
              </a:rPr>
              <a:t> LPDDR2/DDR3/DDR3L (16-bits AM335X)</a:t>
            </a:r>
          </a:p>
        </p:txBody>
      </p:sp>
    </p:spTree>
    <p:extLst>
      <p:ext uri="{BB962C8B-B14F-4D97-AF65-F5344CB8AC3E}">
        <p14:creationId xmlns:p14="http://schemas.microsoft.com/office/powerpoint/2010/main" val="146843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/>
        </p:nvSpPr>
        <p:spPr>
          <a:xfrm>
            <a:off x="1456419" y="3977820"/>
            <a:ext cx="3924078" cy="2346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5791201" y="1600200"/>
            <a:ext cx="2632075" cy="21934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5791200" y="3983089"/>
            <a:ext cx="2632075" cy="21934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180975" y="581800"/>
            <a:ext cx="5610226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3429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8001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336699"/>
                </a:solidFill>
              </a:rPr>
              <a:t>Features of the </a:t>
            </a:r>
            <a:r>
              <a:rPr lang="en-US" dirty="0" smtClean="0">
                <a:solidFill>
                  <a:srgbClr val="336699"/>
                </a:solidFill>
              </a:rPr>
              <a:t>EMIF4D </a:t>
            </a:r>
            <a:r>
              <a:rPr lang="en-US" dirty="0">
                <a:solidFill>
                  <a:srgbClr val="336699"/>
                </a:solidFill>
              </a:rPr>
              <a:t>include: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400" b="0" dirty="0">
                <a:solidFill>
                  <a:srgbClr val="000000"/>
                </a:solidFill>
              </a:rPr>
              <a:t>Frequency Targets </a:t>
            </a:r>
          </a:p>
          <a:p>
            <a:pPr lvl="2" eaLnBrk="1" hangingPunct="1">
              <a:buFont typeface="Wingdings" pitchFamily="2" charset="2"/>
              <a:buChar char="§"/>
            </a:pPr>
            <a:r>
              <a:rPr lang="en-US" sz="1400" b="0" dirty="0" smtClean="0">
                <a:solidFill>
                  <a:srgbClr val="00B050"/>
                </a:solidFill>
              </a:rPr>
              <a:t>LPDDR2:</a:t>
            </a:r>
            <a:r>
              <a:rPr lang="en-US" sz="1400" b="0" dirty="0" smtClean="0">
                <a:solidFill>
                  <a:srgbClr val="000000"/>
                </a:solidFill>
              </a:rPr>
              <a:t> 266 </a:t>
            </a:r>
            <a:r>
              <a:rPr lang="en-US" sz="1400" b="0" dirty="0">
                <a:solidFill>
                  <a:srgbClr val="000000"/>
                </a:solidFill>
              </a:rPr>
              <a:t>MHz Clock </a:t>
            </a:r>
            <a:r>
              <a:rPr lang="en-US" sz="1400" b="0" dirty="0" smtClean="0">
                <a:solidFill>
                  <a:srgbClr val="000000"/>
                </a:solidFill>
              </a:rPr>
              <a:t>(532 MHz </a:t>
            </a:r>
            <a:r>
              <a:rPr lang="en-US" sz="1400" b="0" dirty="0">
                <a:solidFill>
                  <a:srgbClr val="000000"/>
                </a:solidFill>
              </a:rPr>
              <a:t>Data Rate)</a:t>
            </a:r>
          </a:p>
          <a:p>
            <a:pPr lvl="2" eaLnBrk="1" hangingPunct="1">
              <a:buFont typeface="Wingdings" pitchFamily="2" charset="2"/>
              <a:buChar char="§"/>
            </a:pPr>
            <a:r>
              <a:rPr lang="en-US" sz="1400" b="0" dirty="0" smtClean="0">
                <a:solidFill>
                  <a:srgbClr val="000000"/>
                </a:solidFill>
              </a:rPr>
              <a:t>DDR3 (1.5V) /DDR3L (1.35V): 400</a:t>
            </a:r>
            <a:r>
              <a:rPr lang="en-US" sz="1400" b="0" dirty="0">
                <a:solidFill>
                  <a:srgbClr val="000000"/>
                </a:solidFill>
              </a:rPr>
              <a:t> MHz Clock </a:t>
            </a:r>
            <a:r>
              <a:rPr lang="en-US" sz="1400" b="0" dirty="0" smtClean="0">
                <a:solidFill>
                  <a:srgbClr val="000000"/>
                </a:solidFill>
              </a:rPr>
              <a:t>(800</a:t>
            </a:r>
            <a:r>
              <a:rPr lang="en-US" sz="1400" b="0" dirty="0">
                <a:solidFill>
                  <a:srgbClr val="000000"/>
                </a:solidFill>
              </a:rPr>
              <a:t> MHz Data Rate</a:t>
            </a:r>
            <a:r>
              <a:rPr lang="en-US" sz="1400" b="0" dirty="0" smtClean="0">
                <a:solidFill>
                  <a:srgbClr val="000000"/>
                </a:solidFill>
              </a:rPr>
              <a:t>)</a:t>
            </a:r>
          </a:p>
          <a:p>
            <a:pPr lvl="2" eaLnBrk="1" hangingPunct="1">
              <a:buFont typeface="Wingdings" pitchFamily="2" charset="2"/>
              <a:buChar char="§"/>
            </a:pPr>
            <a:r>
              <a:rPr lang="en-US" sz="1400" b="0" dirty="0" smtClean="0">
                <a:solidFill>
                  <a:srgbClr val="000000"/>
                </a:solidFill>
              </a:rPr>
              <a:t>No support for </a:t>
            </a:r>
            <a:r>
              <a:rPr lang="en-US" sz="1400" b="0" dirty="0" err="1" smtClean="0">
                <a:solidFill>
                  <a:srgbClr val="000000"/>
                </a:solidFill>
              </a:rPr>
              <a:t>mDDR</a:t>
            </a:r>
            <a:r>
              <a:rPr lang="en-US" sz="1400" b="0" dirty="0" smtClean="0">
                <a:solidFill>
                  <a:srgbClr val="000000"/>
                </a:solidFill>
              </a:rPr>
              <a:t> or DDR2 </a:t>
            </a:r>
            <a:endParaRPr lang="en-US" sz="1400" b="0" dirty="0">
              <a:solidFill>
                <a:srgbClr val="000000"/>
              </a:solidFill>
            </a:endParaRPr>
          </a:p>
          <a:p>
            <a:pPr lvl="1" eaLnBrk="1" hangingPunct="1">
              <a:buFont typeface="Arial" charset="0"/>
              <a:buChar char="•"/>
            </a:pPr>
            <a:r>
              <a:rPr lang="en-US" sz="1400" b="0" dirty="0" smtClean="0">
                <a:solidFill>
                  <a:srgbClr val="000000"/>
                </a:solidFill>
              </a:rPr>
              <a:t>16 or </a:t>
            </a:r>
            <a:r>
              <a:rPr lang="en-US" sz="1400" b="0" dirty="0" smtClean="0">
                <a:solidFill>
                  <a:srgbClr val="00B050"/>
                </a:solidFill>
              </a:rPr>
              <a:t>32</a:t>
            </a:r>
            <a:r>
              <a:rPr lang="en-US" sz="1400" b="0" dirty="0" smtClean="0">
                <a:solidFill>
                  <a:srgbClr val="000000"/>
                </a:solidFill>
              </a:rPr>
              <a:t> </a:t>
            </a:r>
            <a:r>
              <a:rPr lang="en-US" sz="1400" b="0" dirty="0">
                <a:solidFill>
                  <a:srgbClr val="000000"/>
                </a:solidFill>
              </a:rPr>
              <a:t>bit data bus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400" b="0" dirty="0" smtClean="0">
                <a:solidFill>
                  <a:srgbClr val="00B050"/>
                </a:solidFill>
              </a:rPr>
              <a:t>2GB</a:t>
            </a:r>
            <a:r>
              <a:rPr lang="en-US" sz="1400" b="0" dirty="0" smtClean="0">
                <a:solidFill>
                  <a:srgbClr val="000000"/>
                </a:solidFill>
              </a:rPr>
              <a:t> </a:t>
            </a:r>
            <a:r>
              <a:rPr lang="en-US" sz="1400" b="0" dirty="0">
                <a:solidFill>
                  <a:srgbClr val="000000"/>
                </a:solidFill>
              </a:rPr>
              <a:t>total addressable space 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400" b="0" dirty="0">
                <a:solidFill>
                  <a:srgbClr val="000000"/>
                </a:solidFill>
              </a:rPr>
              <a:t>Supported Memory </a:t>
            </a:r>
            <a:r>
              <a:rPr lang="en-US" sz="1400" b="0" dirty="0" smtClean="0">
                <a:solidFill>
                  <a:srgbClr val="000000"/>
                </a:solidFill>
              </a:rPr>
              <a:t>configurations</a:t>
            </a:r>
            <a:endParaRPr lang="en-US" sz="1400" b="0" dirty="0">
              <a:solidFill>
                <a:srgbClr val="000000"/>
              </a:solidFill>
            </a:endParaRPr>
          </a:p>
          <a:p>
            <a:pPr lvl="2" eaLnBrk="1" hangingPunct="1">
              <a:buFont typeface="Arial" charset="0"/>
              <a:buChar char="•"/>
            </a:pPr>
            <a:r>
              <a:rPr lang="en-US" sz="1400" b="0" dirty="0">
                <a:solidFill>
                  <a:srgbClr val="000000"/>
                </a:solidFill>
              </a:rPr>
              <a:t>1 </a:t>
            </a:r>
            <a:r>
              <a:rPr lang="en-US" sz="1400" b="0" dirty="0" smtClean="0">
                <a:solidFill>
                  <a:srgbClr val="000000"/>
                </a:solidFill>
              </a:rPr>
              <a:t>load </a:t>
            </a:r>
            <a:r>
              <a:rPr lang="en-US" sz="1400" b="0" dirty="0">
                <a:solidFill>
                  <a:srgbClr val="000000"/>
                </a:solidFill>
              </a:rPr>
              <a:t>(</a:t>
            </a:r>
            <a:r>
              <a:rPr lang="en-US" sz="1400" b="0" dirty="0" smtClean="0">
                <a:solidFill>
                  <a:srgbClr val="000000"/>
                </a:solidFill>
              </a:rPr>
              <a:t>x32 device)</a:t>
            </a:r>
            <a:endParaRPr lang="en-US" sz="1400" b="0" dirty="0">
              <a:solidFill>
                <a:srgbClr val="000000"/>
              </a:solidFill>
            </a:endParaRPr>
          </a:p>
          <a:p>
            <a:pPr lvl="2" eaLnBrk="1" hangingPunct="1">
              <a:buFont typeface="Arial" charset="0"/>
              <a:buChar char="•"/>
            </a:pPr>
            <a:r>
              <a:rPr lang="en-US" sz="1400" b="0" dirty="0">
                <a:solidFill>
                  <a:srgbClr val="000000"/>
                </a:solidFill>
              </a:rPr>
              <a:t>2 </a:t>
            </a:r>
            <a:r>
              <a:rPr lang="en-US" sz="1400" b="0" dirty="0" smtClean="0">
                <a:solidFill>
                  <a:srgbClr val="000000"/>
                </a:solidFill>
              </a:rPr>
              <a:t>loads </a:t>
            </a:r>
            <a:r>
              <a:rPr lang="en-US" sz="1400" b="0" dirty="0">
                <a:solidFill>
                  <a:srgbClr val="000000"/>
                </a:solidFill>
              </a:rPr>
              <a:t>(</a:t>
            </a:r>
            <a:r>
              <a:rPr lang="en-US" sz="1400" b="0" dirty="0" smtClean="0">
                <a:solidFill>
                  <a:srgbClr val="000000"/>
                </a:solidFill>
              </a:rPr>
              <a:t>x16 </a:t>
            </a:r>
            <a:r>
              <a:rPr lang="en-US" sz="1400" b="0" dirty="0">
                <a:solidFill>
                  <a:srgbClr val="000000"/>
                </a:solidFill>
              </a:rPr>
              <a:t>devices)</a:t>
            </a:r>
          </a:p>
          <a:p>
            <a:pPr lvl="2" eaLnBrk="1" hangingPunct="1">
              <a:buFont typeface="Arial" charset="0"/>
              <a:buChar char="•"/>
            </a:pPr>
            <a:r>
              <a:rPr lang="en-US" sz="1400" b="0" dirty="0">
                <a:solidFill>
                  <a:srgbClr val="000000"/>
                </a:solidFill>
              </a:rPr>
              <a:t>4 </a:t>
            </a:r>
            <a:r>
              <a:rPr lang="en-US" sz="1400" b="0" dirty="0" smtClean="0">
                <a:solidFill>
                  <a:srgbClr val="000000"/>
                </a:solidFill>
              </a:rPr>
              <a:t>loads </a:t>
            </a:r>
            <a:r>
              <a:rPr lang="en-US" sz="1400" b="0" dirty="0">
                <a:solidFill>
                  <a:srgbClr val="000000"/>
                </a:solidFill>
              </a:rPr>
              <a:t>(</a:t>
            </a:r>
            <a:r>
              <a:rPr lang="en-US" sz="1400" b="0" dirty="0" smtClean="0">
                <a:solidFill>
                  <a:srgbClr val="000000"/>
                </a:solidFill>
              </a:rPr>
              <a:t>x8 </a:t>
            </a:r>
            <a:r>
              <a:rPr lang="en-US" sz="1400" b="0" dirty="0">
                <a:solidFill>
                  <a:srgbClr val="000000"/>
                </a:solidFill>
              </a:rPr>
              <a:t>devices)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400" b="0" dirty="0">
                <a:solidFill>
                  <a:srgbClr val="000000"/>
                </a:solidFill>
              </a:rPr>
              <a:t>Supports a maximum </a:t>
            </a:r>
            <a:r>
              <a:rPr lang="en-US" sz="1400" b="0" dirty="0">
                <a:solidFill>
                  <a:srgbClr val="00B050"/>
                </a:solidFill>
              </a:rPr>
              <a:t>of 4 address </a:t>
            </a:r>
            <a:r>
              <a:rPr lang="en-US" sz="1400" b="0" dirty="0" smtClean="0">
                <a:solidFill>
                  <a:srgbClr val="00B050"/>
                </a:solidFill>
              </a:rPr>
              <a:t>loads DDR3, 2 data loads </a:t>
            </a:r>
            <a:r>
              <a:rPr lang="en-US" sz="1400" b="0" dirty="0" smtClean="0">
                <a:solidFill>
                  <a:srgbClr val="000000"/>
                </a:solidFill>
              </a:rPr>
              <a:t>for LPDDR2 </a:t>
            </a:r>
            <a:r>
              <a:rPr lang="en-US" sz="1400" b="0" dirty="0">
                <a:solidFill>
                  <a:srgbClr val="000000"/>
                </a:solidFill>
              </a:rPr>
              <a:t>and 1 data </a:t>
            </a:r>
            <a:r>
              <a:rPr lang="en-US" sz="1400" b="0" dirty="0" smtClean="0">
                <a:solidFill>
                  <a:srgbClr val="000000"/>
                </a:solidFill>
              </a:rPr>
              <a:t>load for DDR3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1774" y="0"/>
            <a:ext cx="8988426" cy="81438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AM437x Memory </a:t>
            </a:r>
            <a:r>
              <a:rPr lang="en-US" sz="3600" dirty="0"/>
              <a:t>interface </a:t>
            </a:r>
            <a:r>
              <a:rPr lang="en-US" sz="3600" dirty="0" smtClean="0"/>
              <a:t>(LPDDR2/DDR3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937250" y="4423919"/>
            <a:ext cx="990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AM437x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7280275" y="4422967"/>
            <a:ext cx="990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LPDDR2 (x32)</a:t>
            </a:r>
            <a:endParaRPr lang="en-US" sz="1600" dirty="0"/>
          </a:p>
        </p:txBody>
      </p:sp>
      <p:cxnSp>
        <p:nvCxnSpPr>
          <p:cNvPr id="9" name="Straight Arrow Connector 8"/>
          <p:cNvCxnSpPr>
            <a:stCxn id="2" idx="3"/>
            <a:endCxn id="7" idx="1"/>
          </p:cNvCxnSpPr>
          <p:nvPr/>
        </p:nvCxnSpPr>
        <p:spPr>
          <a:xfrm flipV="1">
            <a:off x="6927850" y="4803967"/>
            <a:ext cx="352425" cy="95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937250" y="5338319"/>
            <a:ext cx="990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AM437x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7280275" y="5337367"/>
            <a:ext cx="990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DDR3</a:t>
            </a:r>
          </a:p>
          <a:p>
            <a:pPr algn="ctr"/>
            <a:r>
              <a:rPr lang="en-US" sz="1600" dirty="0" smtClean="0"/>
              <a:t>(x16)</a:t>
            </a:r>
            <a:endParaRPr lang="en-US" sz="1600" dirty="0"/>
          </a:p>
        </p:txBody>
      </p:sp>
      <p:cxnSp>
        <p:nvCxnSpPr>
          <p:cNvPr id="13" name="Straight Arrow Connector 12"/>
          <p:cNvCxnSpPr>
            <a:stCxn id="11" idx="3"/>
            <a:endCxn id="12" idx="1"/>
          </p:cNvCxnSpPr>
          <p:nvPr/>
        </p:nvCxnSpPr>
        <p:spPr>
          <a:xfrm flipV="1">
            <a:off x="6927850" y="5718367"/>
            <a:ext cx="352425" cy="95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868989" y="2530618"/>
            <a:ext cx="990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AM437x</a:t>
            </a:r>
            <a:endParaRPr lang="en-US" sz="1600" dirty="0"/>
          </a:p>
        </p:txBody>
      </p:sp>
      <p:sp>
        <p:nvSpPr>
          <p:cNvPr id="15" name="Rectangle 14"/>
          <p:cNvSpPr/>
          <p:nvPr/>
        </p:nvSpPr>
        <p:spPr>
          <a:xfrm>
            <a:off x="7224714" y="2059128"/>
            <a:ext cx="990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DDR3</a:t>
            </a:r>
          </a:p>
          <a:p>
            <a:pPr algn="ctr"/>
            <a:r>
              <a:rPr lang="en-US" sz="1600" dirty="0" smtClean="0"/>
              <a:t>(x16)</a:t>
            </a:r>
            <a:endParaRPr lang="en-US" sz="1600" dirty="0"/>
          </a:p>
        </p:txBody>
      </p:sp>
      <p:cxnSp>
        <p:nvCxnSpPr>
          <p:cNvPr id="16" name="Straight Arrow Connector 15"/>
          <p:cNvCxnSpPr>
            <a:endCxn id="15" idx="1"/>
          </p:cNvCxnSpPr>
          <p:nvPr/>
        </p:nvCxnSpPr>
        <p:spPr>
          <a:xfrm>
            <a:off x="6989764" y="2440128"/>
            <a:ext cx="23495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224714" y="2973528"/>
            <a:ext cx="990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DDR3</a:t>
            </a:r>
          </a:p>
          <a:p>
            <a:pPr algn="ctr"/>
            <a:r>
              <a:rPr lang="en-US" sz="1600" dirty="0" smtClean="0"/>
              <a:t>(x16)</a:t>
            </a:r>
            <a:endParaRPr lang="en-US" sz="1600" dirty="0"/>
          </a:p>
        </p:txBody>
      </p:sp>
      <p:cxnSp>
        <p:nvCxnSpPr>
          <p:cNvPr id="19" name="Straight Arrow Connector 18"/>
          <p:cNvCxnSpPr>
            <a:endCxn id="18" idx="1"/>
          </p:cNvCxnSpPr>
          <p:nvPr/>
        </p:nvCxnSpPr>
        <p:spPr>
          <a:xfrm>
            <a:off x="6989764" y="3354528"/>
            <a:ext cx="23495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600087" y="4485536"/>
            <a:ext cx="990600" cy="1060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AM437x</a:t>
            </a:r>
            <a:endParaRPr lang="en-US" sz="1600" dirty="0"/>
          </a:p>
        </p:txBody>
      </p:sp>
      <p:sp>
        <p:nvSpPr>
          <p:cNvPr id="27" name="Rectangle 26"/>
          <p:cNvSpPr/>
          <p:nvPr/>
        </p:nvSpPr>
        <p:spPr>
          <a:xfrm>
            <a:off x="2914537" y="5012651"/>
            <a:ext cx="990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DDR3</a:t>
            </a:r>
          </a:p>
          <a:p>
            <a:pPr algn="ctr"/>
            <a:r>
              <a:rPr lang="en-US" sz="1600" dirty="0" smtClean="0"/>
              <a:t>(x16)</a:t>
            </a:r>
            <a:endParaRPr lang="en-US" sz="1600" dirty="0"/>
          </a:p>
        </p:txBody>
      </p:sp>
      <p:sp>
        <p:nvSpPr>
          <p:cNvPr id="29" name="Rectangle 28"/>
          <p:cNvSpPr/>
          <p:nvPr/>
        </p:nvSpPr>
        <p:spPr>
          <a:xfrm>
            <a:off x="4291694" y="5012651"/>
            <a:ext cx="990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DDR3</a:t>
            </a:r>
          </a:p>
          <a:p>
            <a:pPr algn="ctr"/>
            <a:r>
              <a:rPr lang="en-US" sz="1600" dirty="0" smtClean="0"/>
              <a:t>(x16)</a:t>
            </a:r>
            <a:endParaRPr lang="en-US" sz="1600" dirty="0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6989764" y="2440128"/>
            <a:ext cx="0" cy="914400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14" idx="3"/>
          </p:cNvCxnSpPr>
          <p:nvPr/>
        </p:nvCxnSpPr>
        <p:spPr>
          <a:xfrm flipH="1">
            <a:off x="6859589" y="2911618"/>
            <a:ext cx="141287" cy="0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2590687" y="4852635"/>
            <a:ext cx="819150" cy="0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761344" y="6071835"/>
            <a:ext cx="1987550" cy="0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2761344" y="5400325"/>
            <a:ext cx="0" cy="671510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2590687" y="5400325"/>
            <a:ext cx="181770" cy="0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7" idx="2"/>
          </p:cNvCxnSpPr>
          <p:nvPr/>
        </p:nvCxnSpPr>
        <p:spPr>
          <a:xfrm>
            <a:off x="3409837" y="5774651"/>
            <a:ext cx="0" cy="297184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4748894" y="5774651"/>
            <a:ext cx="0" cy="297184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27" idx="0"/>
          </p:cNvCxnSpPr>
          <p:nvPr/>
        </p:nvCxnSpPr>
        <p:spPr>
          <a:xfrm flipH="1" flipV="1">
            <a:off x="3406662" y="4852635"/>
            <a:ext cx="3175" cy="160016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2590687" y="4592782"/>
            <a:ext cx="2196307" cy="0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29" idx="0"/>
          </p:cNvCxnSpPr>
          <p:nvPr/>
        </p:nvCxnSpPr>
        <p:spPr>
          <a:xfrm flipV="1">
            <a:off x="4786994" y="4592782"/>
            <a:ext cx="0" cy="419869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3834494" y="4347036"/>
            <a:ext cx="764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D[31:16]</a:t>
            </a:r>
            <a:endParaRPr lang="en-US" sz="1200" dirty="0"/>
          </a:p>
        </p:txBody>
      </p:sp>
      <p:sp>
        <p:nvSpPr>
          <p:cNvPr id="71" name="TextBox 70"/>
          <p:cNvSpPr txBox="1"/>
          <p:nvPr/>
        </p:nvSpPr>
        <p:spPr>
          <a:xfrm>
            <a:off x="2644884" y="4612784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D[15:0]</a:t>
            </a:r>
            <a:endParaRPr lang="en-US" sz="1200" dirty="0"/>
          </a:p>
        </p:txBody>
      </p:sp>
      <p:sp>
        <p:nvSpPr>
          <p:cNvPr id="73" name="TextBox 72"/>
          <p:cNvSpPr txBox="1"/>
          <p:nvPr/>
        </p:nvSpPr>
        <p:spPr>
          <a:xfrm>
            <a:off x="3611700" y="5794836"/>
            <a:ext cx="790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Addr</a:t>
            </a:r>
            <a:r>
              <a:rPr lang="en-US" sz="1200" dirty="0" smtClean="0"/>
              <a:t>/Ctrl</a:t>
            </a:r>
            <a:endParaRPr lang="en-US" sz="1200" dirty="0"/>
          </a:p>
        </p:txBody>
      </p:sp>
      <p:sp>
        <p:nvSpPr>
          <p:cNvPr id="72" name="TextBox 71"/>
          <p:cNvSpPr txBox="1"/>
          <p:nvPr/>
        </p:nvSpPr>
        <p:spPr>
          <a:xfrm>
            <a:off x="6402389" y="1575729"/>
            <a:ext cx="125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 topology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338468" y="3923111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Point to point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2585471" y="3981546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Fly-by topology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58568" y="5736080"/>
            <a:ext cx="3786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VTT</a:t>
            </a:r>
            <a:endParaRPr lang="en-US" sz="800" dirty="0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4748894" y="6071834"/>
            <a:ext cx="140350" cy="2847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282294" y="5933335"/>
            <a:ext cx="0" cy="158248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5236217" y="5915962"/>
            <a:ext cx="92153" cy="0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876800" y="6477000"/>
            <a:ext cx="762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216" y="6032147"/>
            <a:ext cx="358775" cy="7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9" name="Straight Arrow Connector 68"/>
          <p:cNvCxnSpPr/>
          <p:nvPr/>
        </p:nvCxnSpPr>
        <p:spPr>
          <a:xfrm flipV="1">
            <a:off x="5167707" y="6071834"/>
            <a:ext cx="114587" cy="2633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550165" y="698885"/>
            <a:ext cx="14414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rgbClr val="00B050"/>
                </a:solidFill>
              </a:rPr>
              <a:t>New feature vs. AM335x</a:t>
            </a:r>
            <a:endParaRPr lang="en-US" sz="9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48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ounded Rectangle 96"/>
          <p:cNvSpPr/>
          <p:nvPr/>
        </p:nvSpPr>
        <p:spPr>
          <a:xfrm>
            <a:off x="4495785" y="3444181"/>
            <a:ext cx="4495800" cy="2804219"/>
          </a:xfrm>
          <a:prstGeom prst="roundRect">
            <a:avLst/>
          </a:prstGeom>
          <a:solidFill>
            <a:srgbClr val="CCE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4495785" y="1095109"/>
            <a:ext cx="4495800" cy="2286000"/>
          </a:xfrm>
          <a:prstGeom prst="roundRect">
            <a:avLst/>
          </a:prstGeom>
          <a:solidFill>
            <a:srgbClr val="CCE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1774" y="0"/>
            <a:ext cx="8988426" cy="814388"/>
          </a:xfrm>
        </p:spPr>
        <p:txBody>
          <a:bodyPr>
            <a:normAutofit/>
          </a:bodyPr>
          <a:lstStyle/>
          <a:p>
            <a:r>
              <a:rPr lang="en-US" dirty="0" smtClean="0"/>
              <a:t>AM437x DDR3 Low Power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35932" y="3810000"/>
            <a:ext cx="1212850" cy="2021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AM437x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7868640" y="4030702"/>
            <a:ext cx="990600" cy="180099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DDR3</a:t>
            </a:r>
          </a:p>
          <a:p>
            <a:pPr algn="ctr"/>
            <a:endParaRPr lang="en-US" sz="16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848782" y="5518716"/>
            <a:ext cx="2019858" cy="952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876800" y="6477000"/>
            <a:ext cx="762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550165" y="698885"/>
            <a:ext cx="14414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rgbClr val="00B050"/>
                </a:solidFill>
              </a:rPr>
              <a:t>New feature vs. AM335x</a:t>
            </a:r>
            <a:endParaRPr lang="en-US" sz="900" dirty="0">
              <a:solidFill>
                <a:srgbClr val="00B05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74320" y="2231611"/>
            <a:ext cx="3810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Low power enhancements for DDR3</a:t>
            </a:r>
          </a:p>
          <a:p>
            <a:pPr lvl="1">
              <a:buFont typeface="Arial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Fail Safe I/O for DDR_RESET</a:t>
            </a:r>
            <a:r>
              <a:rPr lang="en-US" sz="1600" dirty="0">
                <a:solidFill>
                  <a:srgbClr val="000000"/>
                </a:solidFill>
              </a:rPr>
              <a:t>:  Facilitates external pull-up to keep DDR in self-refresh during RTC+DDR</a:t>
            </a:r>
            <a:r>
              <a:rPr lang="en-US" sz="1600" dirty="0" smtClean="0">
                <a:solidFill>
                  <a:srgbClr val="000000"/>
                </a:solidFill>
              </a:rPr>
              <a:t>.</a:t>
            </a:r>
          </a:p>
          <a:p>
            <a:pPr lvl="1">
              <a:buFont typeface="Arial" charset="0"/>
              <a:buChar char="•"/>
            </a:pPr>
            <a:r>
              <a:rPr lang="en-US" sz="1600" dirty="0" smtClean="0">
                <a:solidFill>
                  <a:srgbClr val="00B050"/>
                </a:solidFill>
              </a:rPr>
              <a:t>PMIC: Load Switch </a:t>
            </a:r>
            <a:r>
              <a:rPr lang="en-US" sz="1600" dirty="0" smtClean="0">
                <a:solidFill>
                  <a:srgbClr val="000000"/>
                </a:solidFill>
              </a:rPr>
              <a:t>facilitates separation of DDR voltage to AM437x and DDR memory</a:t>
            </a:r>
          </a:p>
          <a:p>
            <a:pPr lvl="1">
              <a:buFont typeface="Arial" charset="0"/>
              <a:buChar char="•"/>
            </a:pPr>
            <a:r>
              <a:rPr lang="en-US" sz="1600" dirty="0" smtClean="0">
                <a:solidFill>
                  <a:srgbClr val="00B050"/>
                </a:solidFill>
              </a:rPr>
              <a:t>Added extra signaling in hardware </a:t>
            </a:r>
            <a:r>
              <a:rPr lang="en-US" sz="1600" dirty="0" smtClean="0"/>
              <a:t>to facilitate suspend/resume sequencing </a:t>
            </a:r>
          </a:p>
          <a:p>
            <a:pPr lvl="1">
              <a:buFont typeface="Arial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48782" y="5210939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DDR_CKE</a:t>
            </a:r>
            <a:endParaRPr lang="en-US" sz="1400" dirty="0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5848782" y="4896108"/>
            <a:ext cx="2019858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848782" y="4588331"/>
            <a:ext cx="1273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DDR_RESET</a:t>
            </a:r>
            <a:endParaRPr lang="en-US" sz="1400" dirty="0"/>
          </a:p>
        </p:txBody>
      </p: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989807" y="4501892"/>
            <a:ext cx="358775" cy="7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8" name="Straight Arrow Connector 57"/>
          <p:cNvCxnSpPr>
            <a:endCxn id="57" idx="1"/>
          </p:cNvCxnSpPr>
          <p:nvPr/>
        </p:nvCxnSpPr>
        <p:spPr>
          <a:xfrm flipV="1">
            <a:off x="7169195" y="4720967"/>
            <a:ext cx="0" cy="17514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 flipV="1">
            <a:off x="7003773" y="4362190"/>
            <a:ext cx="330842" cy="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489850" y="4030702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VDDS_DDR</a:t>
            </a:r>
            <a:endParaRPr lang="en-US" sz="1200" dirty="0"/>
          </a:p>
        </p:txBody>
      </p: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099300" y="5792013"/>
            <a:ext cx="358775" cy="7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7" name="Straight Arrow Connector 76"/>
          <p:cNvCxnSpPr/>
          <p:nvPr/>
        </p:nvCxnSpPr>
        <p:spPr>
          <a:xfrm flipV="1">
            <a:off x="7278687" y="5528241"/>
            <a:ext cx="0" cy="17514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Isosceles Triangle 33"/>
          <p:cNvSpPr/>
          <p:nvPr/>
        </p:nvSpPr>
        <p:spPr>
          <a:xfrm rot="10800000">
            <a:off x="7139032" y="6011088"/>
            <a:ext cx="298406" cy="161111"/>
          </a:xfrm>
          <a:prstGeom prst="triangl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4648185" y="1477808"/>
            <a:ext cx="1212850" cy="1798792"/>
          </a:xfrm>
          <a:prstGeom prst="rect">
            <a:avLst/>
          </a:prstGeom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AM437x</a:t>
            </a:r>
            <a:endParaRPr lang="en-US" sz="1600" dirty="0"/>
          </a:p>
        </p:txBody>
      </p:sp>
      <p:sp>
        <p:nvSpPr>
          <p:cNvPr id="81" name="Rectangle 80"/>
          <p:cNvSpPr/>
          <p:nvPr/>
        </p:nvSpPr>
        <p:spPr>
          <a:xfrm>
            <a:off x="7880893" y="1477808"/>
            <a:ext cx="990600" cy="17987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DDR3</a:t>
            </a:r>
          </a:p>
          <a:p>
            <a:pPr algn="ctr"/>
            <a:endParaRPr lang="en-US" sz="1600" dirty="0"/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5737859" y="2807437"/>
            <a:ext cx="2143034" cy="476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861035" y="2494898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DDR_CKE</a:t>
            </a:r>
            <a:endParaRPr lang="en-US" sz="1400" dirty="0"/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5737860" y="2180067"/>
            <a:ext cx="2143033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5861035" y="1872290"/>
            <a:ext cx="1273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DDR_RESET</a:t>
            </a:r>
            <a:endParaRPr lang="en-US" sz="1400" dirty="0"/>
          </a:p>
        </p:txBody>
      </p:sp>
      <p:sp>
        <p:nvSpPr>
          <p:cNvPr id="42" name="TextBox 41"/>
          <p:cNvSpPr txBox="1"/>
          <p:nvPr/>
        </p:nvSpPr>
        <p:spPr>
          <a:xfrm>
            <a:off x="6099678" y="1077698"/>
            <a:ext cx="1455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err="1" smtClean="0"/>
              <a:t>DeepSleep</a:t>
            </a:r>
            <a:endParaRPr lang="en-US" sz="2000" u="sng" dirty="0"/>
          </a:p>
        </p:txBody>
      </p:sp>
      <p:sp>
        <p:nvSpPr>
          <p:cNvPr id="95" name="TextBox 94"/>
          <p:cNvSpPr txBox="1"/>
          <p:nvPr/>
        </p:nvSpPr>
        <p:spPr>
          <a:xfrm>
            <a:off x="6099678" y="3409890"/>
            <a:ext cx="1557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/>
              <a:t>RTC + DDR</a:t>
            </a:r>
            <a:endParaRPr lang="en-US" sz="2000" u="sng" dirty="0"/>
          </a:p>
        </p:txBody>
      </p:sp>
      <p:sp>
        <p:nvSpPr>
          <p:cNvPr id="96" name="Rectangle 95"/>
          <p:cNvSpPr/>
          <p:nvPr/>
        </p:nvSpPr>
        <p:spPr>
          <a:xfrm>
            <a:off x="4724385" y="2648786"/>
            <a:ext cx="609600" cy="36765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WKUP</a:t>
            </a:r>
            <a:endParaRPr lang="en-US" sz="1000" dirty="0"/>
          </a:p>
        </p:txBody>
      </p:sp>
      <p:pic>
        <p:nvPicPr>
          <p:cNvPr id="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634535" y="1985465"/>
            <a:ext cx="20665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9" name="Straight Arrow Connector 98"/>
          <p:cNvCxnSpPr>
            <a:endCxn id="98" idx="1"/>
          </p:cNvCxnSpPr>
          <p:nvPr/>
        </p:nvCxnSpPr>
        <p:spPr>
          <a:xfrm flipV="1">
            <a:off x="5737860" y="2111650"/>
            <a:ext cx="1" cy="9165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V="1">
            <a:off x="5737859" y="2786787"/>
            <a:ext cx="1" cy="9165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6" name="Isosceles Triangle 105"/>
          <p:cNvSpPr/>
          <p:nvPr/>
        </p:nvSpPr>
        <p:spPr>
          <a:xfrm rot="10800000">
            <a:off x="5678500" y="3081830"/>
            <a:ext cx="118723" cy="67659"/>
          </a:xfrm>
          <a:prstGeom prst="triangl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Arrow Connector 106"/>
          <p:cNvCxnSpPr/>
          <p:nvPr/>
        </p:nvCxnSpPr>
        <p:spPr>
          <a:xfrm flipH="1" flipV="1">
            <a:off x="5678497" y="1901488"/>
            <a:ext cx="118723" cy="1"/>
          </a:xfrm>
          <a:prstGeom prst="straightConnector1">
            <a:avLst/>
          </a:prstGeom>
          <a:ln w="6350"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5257800" y="1752600"/>
            <a:ext cx="6735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VDDS_DDR</a:t>
            </a:r>
            <a:endParaRPr lang="en-US" sz="700" dirty="0"/>
          </a:p>
        </p:txBody>
      </p:sp>
      <p:pic>
        <p:nvPicPr>
          <p:cNvPr id="1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634536" y="2955644"/>
            <a:ext cx="20665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TextBox 110"/>
          <p:cNvSpPr txBox="1"/>
          <p:nvPr/>
        </p:nvSpPr>
        <p:spPr>
          <a:xfrm>
            <a:off x="6400800" y="1477808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VDDS_DDR</a:t>
            </a:r>
            <a:endParaRPr lang="en-US" sz="1200" dirty="0"/>
          </a:p>
        </p:txBody>
      </p:sp>
      <p:cxnSp>
        <p:nvCxnSpPr>
          <p:cNvPr id="112" name="Straight Arrow Connector 111"/>
          <p:cNvCxnSpPr>
            <a:stCxn id="111" idx="3"/>
          </p:cNvCxnSpPr>
          <p:nvPr/>
        </p:nvCxnSpPr>
        <p:spPr>
          <a:xfrm>
            <a:off x="7428645" y="1616308"/>
            <a:ext cx="488779" cy="0"/>
          </a:xfrm>
          <a:prstGeom prst="straightConnector1">
            <a:avLst/>
          </a:prstGeom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flipH="1">
            <a:off x="5861035" y="1616308"/>
            <a:ext cx="535939" cy="0"/>
          </a:xfrm>
          <a:prstGeom prst="straightConnector1">
            <a:avLst/>
          </a:prstGeom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7688274" y="3471445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VDDS_DDR</a:t>
            </a:r>
            <a:endParaRPr lang="en-US" sz="1200" dirty="0"/>
          </a:p>
        </p:txBody>
      </p:sp>
      <p:cxnSp>
        <p:nvCxnSpPr>
          <p:cNvPr id="122" name="Straight Arrow Connector 121"/>
          <p:cNvCxnSpPr>
            <a:stCxn id="121" idx="2"/>
          </p:cNvCxnSpPr>
          <p:nvPr/>
        </p:nvCxnSpPr>
        <p:spPr>
          <a:xfrm>
            <a:off x="8202197" y="3748444"/>
            <a:ext cx="0" cy="282258"/>
          </a:xfrm>
          <a:prstGeom prst="straightConnector1">
            <a:avLst/>
          </a:prstGeom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72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3"/>
          <p:cNvSpPr>
            <a:spLocks noGrp="1"/>
          </p:cNvSpPr>
          <p:nvPr>
            <p:ph type="title"/>
          </p:nvPr>
        </p:nvSpPr>
        <p:spPr>
          <a:xfrm>
            <a:off x="76200" y="76200"/>
            <a:ext cx="8458200" cy="11430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2"/>
                </a:solidFill>
              </a:rPr>
              <a:t>Buses and Memories- Inter-Connect  </a:t>
            </a: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1000" y="1524000"/>
            <a:ext cx="7696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L3 – High performance Interconnect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Packet based protocol based </a:t>
            </a:r>
            <a:r>
              <a:rPr lang="en-US" dirty="0"/>
              <a:t>on a Network-On-Chip (</a:t>
            </a:r>
            <a:r>
              <a:rPr lang="en-US" dirty="0" err="1"/>
              <a:t>NoC</a:t>
            </a:r>
            <a:r>
              <a:rPr lang="en-US" dirty="0"/>
              <a:t>) interconnect </a:t>
            </a:r>
            <a:r>
              <a:rPr lang="en-US" dirty="0" smtClean="0"/>
              <a:t>infrastructure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Connect all high bit rate peripherals and IP</a:t>
            </a:r>
          </a:p>
          <a:p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3163316"/>
            <a:ext cx="7924800" cy="2798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611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3"/>
          <p:cNvSpPr>
            <a:spLocks noGrp="1"/>
          </p:cNvSpPr>
          <p:nvPr>
            <p:ph type="title"/>
          </p:nvPr>
        </p:nvSpPr>
        <p:spPr>
          <a:xfrm>
            <a:off x="76200" y="76200"/>
            <a:ext cx="8458200" cy="10668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2"/>
                </a:solidFill>
              </a:rPr>
              <a:t>Buses and Memories-Inter-Connect  </a:t>
            </a: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9215" y="2286000"/>
            <a:ext cx="31242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L4 - </a:t>
            </a:r>
            <a:r>
              <a:rPr lang="en-US" dirty="0"/>
              <a:t>low latency </a:t>
            </a:r>
            <a:r>
              <a:rPr lang="en-US" dirty="0" smtClean="0"/>
              <a:t>low bandwidth access inter-connect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/>
              <a:t>non-blocking peripheral </a:t>
            </a:r>
            <a:r>
              <a:rPr lang="en-US" dirty="0" smtClean="0"/>
              <a:t>interconnect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Up to 4 Masters (Initiators) and up to 63 slave (targets)</a:t>
            </a:r>
            <a:endParaRPr lang="en-US" dirty="0"/>
          </a:p>
          <a:p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301" y="1822105"/>
            <a:ext cx="5738813" cy="4844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274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30"/>
          <p:cNvSpPr/>
          <p:nvPr/>
        </p:nvSpPr>
        <p:spPr>
          <a:xfrm>
            <a:off x="2923185" y="875160"/>
            <a:ext cx="1939925" cy="5184775"/>
          </a:xfrm>
          <a:prstGeom prst="rect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4931531" y="871663"/>
            <a:ext cx="1938338" cy="5184775"/>
          </a:xfrm>
          <a:prstGeom prst="rect">
            <a:avLst/>
          </a:prstGeom>
          <a:solidFill>
            <a:schemeClr val="bg1"/>
          </a:solidFill>
          <a:ln w="57150">
            <a:solidFill>
              <a:srgbClr val="0070C0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6939696" y="871663"/>
            <a:ext cx="1939925" cy="5184775"/>
          </a:xfrm>
          <a:prstGeom prst="rect">
            <a:avLst/>
          </a:prstGeom>
          <a:solidFill>
            <a:schemeClr val="bg1"/>
          </a:solidFill>
          <a:ln w="57150">
            <a:solidFill>
              <a:srgbClr val="00CC66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15988" y="871663"/>
            <a:ext cx="1938337" cy="518477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2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122848" y="2916363"/>
            <a:ext cx="8789988" cy="369887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109538" y="3348163"/>
            <a:ext cx="8789987" cy="369887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103188" y="5554788"/>
            <a:ext cx="8789987" cy="369887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103188" y="5118267"/>
            <a:ext cx="8789987" cy="369888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139700" y="2476625"/>
            <a:ext cx="8763000" cy="368300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114300" y="2043238"/>
            <a:ext cx="8789988" cy="369887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3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Hero </a:t>
            </a:r>
            <a:r>
              <a:rPr lang="en-US" dirty="0" smtClean="0"/>
              <a:t>Processors Available Today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A4F571-7A18-4F0F-B593-B0CB0A7E081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118314" y="2044825"/>
            <a:ext cx="744537" cy="366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304" name="TextBox 138"/>
          <p:cNvSpPr txBox="1">
            <a:spLocks noChangeArrowheads="1"/>
          </p:cNvSpPr>
          <p:nvPr/>
        </p:nvSpPr>
        <p:spPr bwMode="auto">
          <a:xfrm>
            <a:off x="215900" y="2089275"/>
            <a:ext cx="5334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FFFFFF"/>
                </a:solidFill>
              </a:rPr>
              <a:t>Core</a:t>
            </a:r>
          </a:p>
        </p:txBody>
      </p:sp>
      <p:sp>
        <p:nvSpPr>
          <p:cNvPr id="141" name="Rectangle 140"/>
          <p:cNvSpPr/>
          <p:nvPr/>
        </p:nvSpPr>
        <p:spPr>
          <a:xfrm>
            <a:off x="125413" y="2476625"/>
            <a:ext cx="746125" cy="366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306" name="TextBox 141"/>
          <p:cNvSpPr txBox="1">
            <a:spLocks noChangeArrowheads="1"/>
          </p:cNvSpPr>
          <p:nvPr/>
        </p:nvSpPr>
        <p:spPr bwMode="auto">
          <a:xfrm>
            <a:off x="103323" y="2442697"/>
            <a:ext cx="8274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FFFFFF"/>
                </a:solidFill>
              </a:rPr>
              <a:t>DMIPS</a:t>
            </a:r>
            <a:endParaRPr lang="en-US" sz="1200" b="1" dirty="0" smtClean="0">
              <a:solidFill>
                <a:srgbClr val="FFFFFF"/>
              </a:solidFill>
            </a:endParaRPr>
          </a:p>
          <a:p>
            <a:pPr algn="ctr"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rgbClr val="FFFFFF"/>
                </a:solidFill>
              </a:rPr>
              <a:t>MFLOPS</a:t>
            </a:r>
            <a:endParaRPr lang="en-US" sz="1200" b="1" dirty="0">
              <a:solidFill>
                <a:srgbClr val="FFFFFF"/>
              </a:solidFill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123825" y="2917950"/>
            <a:ext cx="746125" cy="366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308" name="TextBox 144"/>
          <p:cNvSpPr txBox="1">
            <a:spLocks noChangeArrowheads="1"/>
          </p:cNvSpPr>
          <p:nvPr/>
        </p:nvSpPr>
        <p:spPr bwMode="auto">
          <a:xfrm>
            <a:off x="57150" y="2962400"/>
            <a:ext cx="8509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FFFFFF"/>
                </a:solidFill>
              </a:rPr>
              <a:t>Graphics</a:t>
            </a:r>
          </a:p>
        </p:txBody>
      </p:sp>
      <p:sp>
        <p:nvSpPr>
          <p:cNvPr id="147" name="Rectangle 146"/>
          <p:cNvSpPr/>
          <p:nvPr/>
        </p:nvSpPr>
        <p:spPr>
          <a:xfrm>
            <a:off x="122238" y="3349750"/>
            <a:ext cx="746125" cy="366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310" name="TextBox 147"/>
          <p:cNvSpPr txBox="1">
            <a:spLocks noChangeArrowheads="1"/>
          </p:cNvSpPr>
          <p:nvPr/>
        </p:nvSpPr>
        <p:spPr bwMode="auto">
          <a:xfrm>
            <a:off x="95250" y="3394200"/>
            <a:ext cx="77311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FFFFFF"/>
                </a:solidFill>
              </a:rPr>
              <a:t>Memory</a:t>
            </a:r>
          </a:p>
        </p:txBody>
      </p:sp>
      <p:sp>
        <p:nvSpPr>
          <p:cNvPr id="156" name="Rectangle 155"/>
          <p:cNvSpPr/>
          <p:nvPr/>
        </p:nvSpPr>
        <p:spPr>
          <a:xfrm>
            <a:off x="115888" y="5556375"/>
            <a:ext cx="746125" cy="366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316" name="TextBox 156"/>
          <p:cNvSpPr txBox="1">
            <a:spLocks noChangeArrowheads="1"/>
          </p:cNvSpPr>
          <p:nvPr/>
        </p:nvSpPr>
        <p:spPr bwMode="auto">
          <a:xfrm>
            <a:off x="139700" y="5600825"/>
            <a:ext cx="706438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FFFFFF"/>
                </a:solidFill>
              </a:rPr>
              <a:t>Pricing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115888" y="5119855"/>
            <a:ext cx="746125" cy="3667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318" name="TextBox 159"/>
          <p:cNvSpPr txBox="1">
            <a:spLocks noChangeArrowheads="1"/>
          </p:cNvSpPr>
          <p:nvPr/>
        </p:nvSpPr>
        <p:spPr bwMode="auto">
          <a:xfrm>
            <a:off x="187325" y="5164305"/>
            <a:ext cx="5683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FFFFFF"/>
                </a:solidFill>
              </a:rPr>
              <a:t>Apps</a:t>
            </a:r>
          </a:p>
        </p:txBody>
      </p:sp>
      <p:sp>
        <p:nvSpPr>
          <p:cNvPr id="12320" name="Rectangle 160"/>
          <p:cNvSpPr>
            <a:spLocks noChangeArrowheads="1"/>
          </p:cNvSpPr>
          <p:nvPr/>
        </p:nvSpPr>
        <p:spPr bwMode="auto">
          <a:xfrm>
            <a:off x="1018903" y="2089976"/>
            <a:ext cx="177654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457200"/>
            <a:r>
              <a:rPr lang="en-US" sz="1100" b="1" dirty="0">
                <a:solidFill>
                  <a:srgbClr val="000000"/>
                </a:solidFill>
              </a:rPr>
              <a:t>Cortex™-A8 up to 1GHz</a:t>
            </a:r>
          </a:p>
        </p:txBody>
      </p:sp>
      <p:sp>
        <p:nvSpPr>
          <p:cNvPr id="12321" name="Rectangle 161"/>
          <p:cNvSpPr>
            <a:spLocks noChangeArrowheads="1"/>
          </p:cNvSpPr>
          <p:nvPr/>
        </p:nvSpPr>
        <p:spPr bwMode="auto">
          <a:xfrm>
            <a:off x="1236843" y="2450635"/>
            <a:ext cx="138371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Up to 2000 DMIPS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2322" name="Rectangle 162"/>
          <p:cNvSpPr>
            <a:spLocks noChangeArrowheads="1"/>
          </p:cNvSpPr>
          <p:nvPr/>
        </p:nvSpPr>
        <p:spPr bwMode="auto">
          <a:xfrm>
            <a:off x="1569466" y="2963807"/>
            <a:ext cx="71846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SGX530</a:t>
            </a:r>
          </a:p>
        </p:txBody>
      </p:sp>
      <p:sp>
        <p:nvSpPr>
          <p:cNvPr id="12323" name="Rectangle 163"/>
          <p:cNvSpPr>
            <a:spLocks noChangeArrowheads="1"/>
          </p:cNvSpPr>
          <p:nvPr/>
        </p:nvSpPr>
        <p:spPr bwMode="auto">
          <a:xfrm>
            <a:off x="1127839" y="3402138"/>
            <a:ext cx="160172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LPDDR1/DDR2/DDR3</a:t>
            </a:r>
          </a:p>
        </p:txBody>
      </p:sp>
      <p:sp>
        <p:nvSpPr>
          <p:cNvPr id="12326" name="Rectangle 166"/>
          <p:cNvSpPr>
            <a:spLocks noChangeArrowheads="1"/>
          </p:cNvSpPr>
          <p:nvPr/>
        </p:nvSpPr>
        <p:spPr bwMode="auto">
          <a:xfrm>
            <a:off x="1054100" y="5608763"/>
            <a:ext cx="174919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Starting at $7.20 (10Ku)</a:t>
            </a:r>
          </a:p>
        </p:txBody>
      </p:sp>
      <p:sp>
        <p:nvSpPr>
          <p:cNvPr id="12327" name="Rectangle 167"/>
          <p:cNvSpPr>
            <a:spLocks noChangeArrowheads="1"/>
          </p:cNvSpPr>
          <p:nvPr/>
        </p:nvSpPr>
        <p:spPr bwMode="auto">
          <a:xfrm>
            <a:off x="927463" y="5093864"/>
            <a:ext cx="1933303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457200"/>
            <a:r>
              <a:rPr lang="en-US" sz="1100" b="1" dirty="0">
                <a:solidFill>
                  <a:srgbClr val="000000"/>
                </a:solidFill>
              </a:rPr>
              <a:t>PND, Connected Home, Industrial Automation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106363" y="4232400"/>
            <a:ext cx="8789987" cy="842963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108789" y="4235575"/>
            <a:ext cx="746125" cy="8366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314" name="TextBox 153"/>
          <p:cNvSpPr txBox="1">
            <a:spLocks noChangeArrowheads="1"/>
          </p:cNvSpPr>
          <p:nvPr/>
        </p:nvSpPr>
        <p:spPr bwMode="auto">
          <a:xfrm>
            <a:off x="79375" y="4422900"/>
            <a:ext cx="8239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FFFFFF"/>
                </a:solidFill>
              </a:rPr>
              <a:t>Key</a:t>
            </a:r>
          </a:p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FFFFFF"/>
                </a:solidFill>
              </a:rPr>
              <a:t>Features</a:t>
            </a:r>
          </a:p>
        </p:txBody>
      </p:sp>
      <p:sp>
        <p:nvSpPr>
          <p:cNvPr id="12325" name="TextBox 165"/>
          <p:cNvSpPr txBox="1">
            <a:spLocks noChangeArrowheads="1"/>
          </p:cNvSpPr>
          <p:nvPr/>
        </p:nvSpPr>
        <p:spPr bwMode="auto">
          <a:xfrm>
            <a:off x="1033463" y="4190308"/>
            <a:ext cx="1703387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457200" eaLnBrk="1" hangingPunct="1"/>
            <a:r>
              <a:rPr lang="en-US" sz="1100" b="1" dirty="0" smtClean="0">
                <a:solidFill>
                  <a:srgbClr val="000000"/>
                </a:solidFill>
              </a:rPr>
              <a:t>LCD Controller, CAN, </a:t>
            </a:r>
            <a:br>
              <a:rPr lang="en-US" sz="1100" b="1" dirty="0" smtClean="0">
                <a:solidFill>
                  <a:srgbClr val="000000"/>
                </a:solidFill>
              </a:rPr>
            </a:br>
            <a:r>
              <a:rPr lang="en-US" sz="1100" b="1" dirty="0" err="1" smtClean="0">
                <a:solidFill>
                  <a:srgbClr val="000000"/>
                </a:solidFill>
              </a:rPr>
              <a:t>Gb</a:t>
            </a:r>
            <a:r>
              <a:rPr lang="en-US" sz="1100" b="1" dirty="0" smtClean="0">
                <a:solidFill>
                  <a:srgbClr val="000000"/>
                </a:solidFill>
              </a:rPr>
              <a:t> EMAC switch, </a:t>
            </a:r>
            <a:br>
              <a:rPr lang="en-US" sz="1100" b="1" dirty="0" smtClean="0">
                <a:solidFill>
                  <a:srgbClr val="000000"/>
                </a:solidFill>
              </a:rPr>
            </a:br>
            <a:r>
              <a:rPr lang="en-US" sz="1100" b="1" dirty="0" smtClean="0">
                <a:solidFill>
                  <a:srgbClr val="000000"/>
                </a:solidFill>
              </a:rPr>
              <a:t>2x USB w/PHY,</a:t>
            </a:r>
            <a:br>
              <a:rPr lang="en-US" sz="1100" b="1" dirty="0" smtClean="0">
                <a:solidFill>
                  <a:srgbClr val="000000"/>
                </a:solidFill>
              </a:rPr>
            </a:br>
            <a:r>
              <a:rPr lang="en-US" sz="1100" b="1" dirty="0" smtClean="0">
                <a:solidFill>
                  <a:srgbClr val="000000"/>
                </a:solidFill>
              </a:rPr>
              <a:t> Industrial Protocols, </a:t>
            </a:r>
            <a:br>
              <a:rPr lang="en-US" sz="1100" b="1" dirty="0" smtClean="0">
                <a:solidFill>
                  <a:srgbClr val="000000"/>
                </a:solidFill>
              </a:rPr>
            </a:br>
            <a:r>
              <a:rPr lang="en-US" sz="1100" b="1" dirty="0" smtClean="0">
                <a:solidFill>
                  <a:srgbClr val="000000"/>
                </a:solidFill>
              </a:rPr>
              <a:t>Touch Screen Control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2334" name="TextBox 173"/>
          <p:cNvSpPr txBox="1">
            <a:spLocks noChangeArrowheads="1"/>
          </p:cNvSpPr>
          <p:nvPr/>
        </p:nvSpPr>
        <p:spPr bwMode="auto">
          <a:xfrm>
            <a:off x="4983145" y="4274187"/>
            <a:ext cx="189145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457200" eaLnBrk="1" hangingPunct="1"/>
            <a:r>
              <a:rPr lang="en-US" sz="1100" b="1" dirty="0" smtClean="0">
                <a:solidFill>
                  <a:srgbClr val="000000"/>
                </a:solidFill>
              </a:rPr>
              <a:t>LCD Controller, SATA, Video In/Out, </a:t>
            </a:r>
            <a:br>
              <a:rPr lang="en-US" sz="1100" b="1" dirty="0" smtClean="0">
                <a:solidFill>
                  <a:srgbClr val="000000"/>
                </a:solidFill>
              </a:rPr>
            </a:br>
            <a:r>
              <a:rPr lang="en-US" sz="1100" b="1" dirty="0" smtClean="0">
                <a:solidFill>
                  <a:srgbClr val="000000"/>
                </a:solidFill>
              </a:rPr>
              <a:t>10/100 EMAC, </a:t>
            </a:r>
            <a:br>
              <a:rPr lang="en-US" sz="1100" b="1" dirty="0" smtClean="0">
                <a:solidFill>
                  <a:srgbClr val="000000"/>
                </a:solidFill>
              </a:rPr>
            </a:br>
            <a:r>
              <a:rPr lang="en-US" sz="1100" b="1" dirty="0" smtClean="0">
                <a:solidFill>
                  <a:srgbClr val="000000"/>
                </a:solidFill>
              </a:rPr>
              <a:t>USB w/PHY,  PRU</a:t>
            </a:r>
          </a:p>
        </p:txBody>
      </p:sp>
      <p:sp>
        <p:nvSpPr>
          <p:cNvPr id="12343" name="TextBox 181"/>
          <p:cNvSpPr txBox="1">
            <a:spLocks noChangeArrowheads="1"/>
          </p:cNvSpPr>
          <p:nvPr/>
        </p:nvSpPr>
        <p:spPr bwMode="auto">
          <a:xfrm>
            <a:off x="7129120" y="4249665"/>
            <a:ext cx="192458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457200" eaLnBrk="1" hangingPunct="1"/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2352" name="TextBox 189"/>
          <p:cNvSpPr txBox="1">
            <a:spLocks noChangeArrowheads="1"/>
          </p:cNvSpPr>
          <p:nvPr/>
        </p:nvSpPr>
        <p:spPr bwMode="auto">
          <a:xfrm>
            <a:off x="7046768" y="4261179"/>
            <a:ext cx="185225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100" b="1" dirty="0" smtClean="0">
                <a:solidFill>
                  <a:srgbClr val="000000"/>
                </a:solidFill>
              </a:rPr>
              <a:t>SRIO, 2x PCIe Gen 2,</a:t>
            </a:r>
          </a:p>
          <a:p>
            <a:pPr algn="ctr"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100" b="1" dirty="0" smtClean="0">
                <a:solidFill>
                  <a:srgbClr val="000000"/>
                </a:solidFill>
              </a:rPr>
              <a:t>1Gbps Ethernet, </a:t>
            </a:r>
            <a:r>
              <a:rPr lang="en-US" sz="1100" b="1" dirty="0" err="1" smtClean="0">
                <a:solidFill>
                  <a:srgbClr val="000000"/>
                </a:solidFill>
              </a:rPr>
              <a:t>uPP</a:t>
            </a:r>
            <a:r>
              <a:rPr lang="en-US" sz="1100" b="1" dirty="0" smtClean="0">
                <a:solidFill>
                  <a:srgbClr val="000000"/>
                </a:solidFill>
              </a:rPr>
              <a:t>,  UART, I2C up to 8MB SRAM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107950" y="3811831"/>
            <a:ext cx="8789988" cy="369887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120650" y="3813418"/>
            <a:ext cx="746125" cy="366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312" name="TextBox 150"/>
          <p:cNvSpPr txBox="1">
            <a:spLocks noChangeArrowheads="1"/>
          </p:cNvSpPr>
          <p:nvPr/>
        </p:nvSpPr>
        <p:spPr bwMode="auto">
          <a:xfrm>
            <a:off x="279400" y="3857868"/>
            <a:ext cx="4064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FFFFFF"/>
                </a:solidFill>
              </a:rPr>
              <a:t>OS</a:t>
            </a:r>
          </a:p>
        </p:txBody>
      </p:sp>
      <p:sp>
        <p:nvSpPr>
          <p:cNvPr id="12324" name="Rectangle 164"/>
          <p:cNvSpPr>
            <a:spLocks noChangeArrowheads="1"/>
          </p:cNvSpPr>
          <p:nvPr/>
        </p:nvSpPr>
        <p:spPr bwMode="auto">
          <a:xfrm>
            <a:off x="5022804" y="3793093"/>
            <a:ext cx="18121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457200"/>
            <a:r>
              <a:rPr lang="en-US" sz="1100" b="1" dirty="0">
                <a:solidFill>
                  <a:srgbClr val="000000"/>
                </a:solidFill>
              </a:rPr>
              <a:t>BIOS / Linux Multicore SDK</a:t>
            </a:r>
          </a:p>
        </p:txBody>
      </p:sp>
      <p:sp>
        <p:nvSpPr>
          <p:cNvPr id="75" name="Rectangle 164"/>
          <p:cNvSpPr>
            <a:spLocks noChangeArrowheads="1"/>
          </p:cNvSpPr>
          <p:nvPr/>
        </p:nvSpPr>
        <p:spPr bwMode="auto">
          <a:xfrm>
            <a:off x="7028309" y="3793093"/>
            <a:ext cx="18121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BIOS /Linux Multicore SDK</a:t>
            </a:r>
          </a:p>
        </p:txBody>
      </p:sp>
      <p:sp>
        <p:nvSpPr>
          <p:cNvPr id="76" name="Rectangle 164"/>
          <p:cNvSpPr>
            <a:spLocks noChangeArrowheads="1"/>
          </p:cNvSpPr>
          <p:nvPr/>
        </p:nvSpPr>
        <p:spPr bwMode="auto">
          <a:xfrm>
            <a:off x="7143805" y="3781331"/>
            <a:ext cx="181213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77" name="Rectangle 164"/>
          <p:cNvSpPr>
            <a:spLocks noChangeArrowheads="1"/>
          </p:cNvSpPr>
          <p:nvPr/>
        </p:nvSpPr>
        <p:spPr bwMode="auto">
          <a:xfrm>
            <a:off x="979090" y="3781331"/>
            <a:ext cx="18121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457200"/>
            <a:r>
              <a:rPr lang="en-US" sz="1100" b="1" dirty="0">
                <a:solidFill>
                  <a:srgbClr val="000000"/>
                </a:solidFill>
              </a:rPr>
              <a:t>Linux/Android/</a:t>
            </a:r>
            <a:br>
              <a:rPr lang="en-US" sz="1100" b="1" dirty="0">
                <a:solidFill>
                  <a:srgbClr val="000000"/>
                </a:solidFill>
              </a:rPr>
            </a:br>
            <a:r>
              <a:rPr lang="en-US" sz="1100" b="1" dirty="0">
                <a:solidFill>
                  <a:srgbClr val="000000"/>
                </a:solidFill>
              </a:rPr>
              <a:t>StarterWare/RTOS</a:t>
            </a:r>
          </a:p>
        </p:txBody>
      </p:sp>
      <p:grpSp>
        <p:nvGrpSpPr>
          <p:cNvPr id="12328" name="Group 5"/>
          <p:cNvGrpSpPr>
            <a:grpSpLocks/>
          </p:cNvGrpSpPr>
          <p:nvPr/>
        </p:nvGrpSpPr>
        <p:grpSpPr bwMode="auto">
          <a:xfrm>
            <a:off x="5350631" y="919817"/>
            <a:ext cx="1100138" cy="1065213"/>
            <a:chOff x="3329991" y="934091"/>
            <a:chExt cx="1100886" cy="1064163"/>
          </a:xfrm>
        </p:grpSpPr>
        <p:pic>
          <p:nvPicPr>
            <p:cNvPr id="12359" name="Picture 3" descr="H:\Rita Dell Latitude D610 C drive 8-2010\Art 5-2007\chip art\2009 chips\Blank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9991" y="934091"/>
              <a:ext cx="1100886" cy="1064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60" name="TextBox 129"/>
            <p:cNvSpPr txBox="1">
              <a:spLocks noChangeArrowheads="1"/>
            </p:cNvSpPr>
            <p:nvPr/>
          </p:nvSpPr>
          <p:spPr bwMode="auto">
            <a:xfrm>
              <a:off x="3518623" y="1078245"/>
              <a:ext cx="723767" cy="5227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defTabSz="4572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FFFFFF"/>
                  </a:solidFill>
                </a:rPr>
                <a:t>OMAP</a:t>
              </a:r>
            </a:p>
            <a:p>
              <a:pPr algn="ctr" defTabSz="4572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FFFFFF"/>
                  </a:solidFill>
                </a:rPr>
                <a:t>L138</a:t>
              </a:r>
              <a:endParaRPr lang="en-US" sz="14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12329" name="Rectangle 168"/>
          <p:cNvSpPr>
            <a:spLocks noChangeArrowheads="1"/>
          </p:cNvSpPr>
          <p:nvPr/>
        </p:nvSpPr>
        <p:spPr bwMode="auto">
          <a:xfrm>
            <a:off x="5005413" y="2005338"/>
            <a:ext cx="179057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457200"/>
            <a:r>
              <a:rPr lang="en-US" sz="1100" b="1" dirty="0">
                <a:solidFill>
                  <a:srgbClr val="000000"/>
                </a:solidFill>
              </a:rPr>
              <a:t>ARM9 ≤ 456 MHz</a:t>
            </a:r>
          </a:p>
          <a:p>
            <a:pPr algn="ctr" defTabSz="457200"/>
            <a:r>
              <a:rPr lang="en-US" sz="1100" b="1" dirty="0">
                <a:solidFill>
                  <a:srgbClr val="000000"/>
                </a:solidFill>
              </a:rPr>
              <a:t>C674x DSP ≤456Mhz</a:t>
            </a:r>
          </a:p>
        </p:txBody>
      </p:sp>
      <p:sp>
        <p:nvSpPr>
          <p:cNvPr id="12330" name="Rectangle 169"/>
          <p:cNvSpPr>
            <a:spLocks noChangeArrowheads="1"/>
          </p:cNvSpPr>
          <p:nvPr/>
        </p:nvSpPr>
        <p:spPr bwMode="auto">
          <a:xfrm>
            <a:off x="5159096" y="2450635"/>
            <a:ext cx="152477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457200"/>
            <a:r>
              <a:rPr lang="en-US" sz="1100" b="1" dirty="0">
                <a:solidFill>
                  <a:srgbClr val="000000"/>
                </a:solidFill>
              </a:rPr>
              <a:t>Up to 410 DMIPS</a:t>
            </a:r>
          </a:p>
          <a:p>
            <a:pPr algn="ctr" defTabSz="457200"/>
            <a:r>
              <a:rPr lang="en-US" sz="1100" b="1" dirty="0">
                <a:solidFill>
                  <a:srgbClr val="000000"/>
                </a:solidFill>
              </a:rPr>
              <a:t>Up to 2746 MFLOPS</a:t>
            </a:r>
          </a:p>
        </p:txBody>
      </p:sp>
      <p:sp>
        <p:nvSpPr>
          <p:cNvPr id="12331" name="Rectangle 170"/>
          <p:cNvSpPr>
            <a:spLocks noChangeArrowheads="1"/>
          </p:cNvSpPr>
          <p:nvPr/>
        </p:nvSpPr>
        <p:spPr bwMode="auto">
          <a:xfrm>
            <a:off x="5658698" y="2963807"/>
            <a:ext cx="42832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N/A</a:t>
            </a:r>
          </a:p>
        </p:txBody>
      </p:sp>
      <p:sp>
        <p:nvSpPr>
          <p:cNvPr id="12332" name="Rectangle 171"/>
          <p:cNvSpPr>
            <a:spLocks noChangeArrowheads="1"/>
          </p:cNvSpPr>
          <p:nvPr/>
        </p:nvSpPr>
        <p:spPr bwMode="auto">
          <a:xfrm>
            <a:off x="5295751" y="3402138"/>
            <a:ext cx="117692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LPDDR1/DDR2</a:t>
            </a:r>
          </a:p>
        </p:txBody>
      </p:sp>
      <p:sp>
        <p:nvSpPr>
          <p:cNvPr id="12335" name="Rectangle 174"/>
          <p:cNvSpPr>
            <a:spLocks noChangeArrowheads="1"/>
          </p:cNvSpPr>
          <p:nvPr/>
        </p:nvSpPr>
        <p:spPr bwMode="auto">
          <a:xfrm>
            <a:off x="4991005" y="5608763"/>
            <a:ext cx="174118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Starting at $12.78 (10K)</a:t>
            </a:r>
          </a:p>
        </p:txBody>
      </p:sp>
      <p:sp>
        <p:nvSpPr>
          <p:cNvPr id="12336" name="Rectangle 175"/>
          <p:cNvSpPr>
            <a:spLocks noChangeArrowheads="1"/>
          </p:cNvSpPr>
          <p:nvPr/>
        </p:nvSpPr>
        <p:spPr bwMode="auto">
          <a:xfrm>
            <a:off x="5006144" y="5088105"/>
            <a:ext cx="1789112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457200"/>
            <a:r>
              <a:rPr lang="en-US" sz="1100" b="1" dirty="0">
                <a:solidFill>
                  <a:srgbClr val="000000"/>
                </a:solidFill>
              </a:rPr>
              <a:t>Machine Vision, Power </a:t>
            </a:r>
          </a:p>
          <a:p>
            <a:pPr algn="ctr" defTabSz="457200"/>
            <a:r>
              <a:rPr lang="en-US" sz="1100" b="1" dirty="0">
                <a:solidFill>
                  <a:srgbClr val="000000"/>
                </a:solidFill>
              </a:rPr>
              <a:t>Protection, PMR</a:t>
            </a:r>
          </a:p>
        </p:txBody>
      </p:sp>
      <p:sp>
        <p:nvSpPr>
          <p:cNvPr id="12347" name="Rectangle 184"/>
          <p:cNvSpPr>
            <a:spLocks noChangeArrowheads="1"/>
          </p:cNvSpPr>
          <p:nvPr/>
        </p:nvSpPr>
        <p:spPr bwMode="auto">
          <a:xfrm>
            <a:off x="6988181" y="2176790"/>
            <a:ext cx="185225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1 - 8 C66x DSP ≤1.25Ghz</a:t>
            </a:r>
          </a:p>
        </p:txBody>
      </p:sp>
      <p:sp>
        <p:nvSpPr>
          <p:cNvPr id="12348" name="Rectangle 185"/>
          <p:cNvSpPr>
            <a:spLocks noChangeArrowheads="1"/>
          </p:cNvSpPr>
          <p:nvPr/>
        </p:nvSpPr>
        <p:spPr bwMode="auto">
          <a:xfrm>
            <a:off x="7172926" y="2620454"/>
            <a:ext cx="143821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Up to 160GFLOPS </a:t>
            </a:r>
          </a:p>
        </p:txBody>
      </p:sp>
      <p:sp>
        <p:nvSpPr>
          <p:cNvPr id="12349" name="Rectangle 186"/>
          <p:cNvSpPr>
            <a:spLocks noChangeArrowheads="1"/>
          </p:cNvSpPr>
          <p:nvPr/>
        </p:nvSpPr>
        <p:spPr bwMode="auto">
          <a:xfrm>
            <a:off x="7655387" y="2963970"/>
            <a:ext cx="42832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N/A</a:t>
            </a:r>
          </a:p>
        </p:txBody>
      </p:sp>
      <p:sp>
        <p:nvSpPr>
          <p:cNvPr id="12350" name="Rectangle 187"/>
          <p:cNvSpPr>
            <a:spLocks noChangeArrowheads="1"/>
          </p:cNvSpPr>
          <p:nvPr/>
        </p:nvSpPr>
        <p:spPr bwMode="auto">
          <a:xfrm>
            <a:off x="7340835" y="3402301"/>
            <a:ext cx="113845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DDR3 @  1333</a:t>
            </a:r>
          </a:p>
        </p:txBody>
      </p:sp>
      <p:sp>
        <p:nvSpPr>
          <p:cNvPr id="12353" name="Rectangle 190"/>
          <p:cNvSpPr>
            <a:spLocks noChangeArrowheads="1"/>
          </p:cNvSpPr>
          <p:nvPr/>
        </p:nvSpPr>
        <p:spPr bwMode="auto">
          <a:xfrm>
            <a:off x="6838696" y="5501187"/>
            <a:ext cx="214193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$27.25 – $66.70 (10K) (C665x)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$132 - $197 (10K) (C667x)</a:t>
            </a:r>
          </a:p>
        </p:txBody>
      </p:sp>
      <p:sp>
        <p:nvSpPr>
          <p:cNvPr id="12354" name="Rectangle 191"/>
          <p:cNvSpPr>
            <a:spLocks noChangeArrowheads="1"/>
          </p:cNvSpPr>
          <p:nvPr/>
        </p:nvSpPr>
        <p:spPr bwMode="auto">
          <a:xfrm>
            <a:off x="6946327" y="5087768"/>
            <a:ext cx="189411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Machine Vision, Imaging, Video Analytics</a:t>
            </a:r>
          </a:p>
        </p:txBody>
      </p:sp>
      <p:grpSp>
        <p:nvGrpSpPr>
          <p:cNvPr id="85" name="Group 5"/>
          <p:cNvGrpSpPr>
            <a:grpSpLocks/>
          </p:cNvGrpSpPr>
          <p:nvPr/>
        </p:nvGrpSpPr>
        <p:grpSpPr bwMode="auto">
          <a:xfrm>
            <a:off x="7331831" y="941589"/>
            <a:ext cx="1100138" cy="1065213"/>
            <a:chOff x="3329991" y="934091"/>
            <a:chExt cx="1100886" cy="1064163"/>
          </a:xfrm>
        </p:grpSpPr>
        <p:pic>
          <p:nvPicPr>
            <p:cNvPr id="86" name="Picture 3" descr="H:\Rita Dell Latitude D610 C drive 8-2010\Art 5-2007\chip art\2009 chips\Blank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9991" y="934091"/>
              <a:ext cx="1100886" cy="1064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" name="TextBox 129"/>
            <p:cNvSpPr txBox="1">
              <a:spLocks noChangeArrowheads="1"/>
            </p:cNvSpPr>
            <p:nvPr/>
          </p:nvSpPr>
          <p:spPr bwMode="auto">
            <a:xfrm>
              <a:off x="3374832" y="1026044"/>
              <a:ext cx="712538" cy="5227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defTabSz="4572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FFFFFF"/>
                  </a:solidFill>
                </a:rPr>
                <a:t>C667x</a:t>
              </a:r>
            </a:p>
            <a:p>
              <a:pPr defTabSz="4572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FFFFFF"/>
                  </a:solidFill>
                </a:rPr>
                <a:t>C665x</a:t>
              </a:r>
              <a:endParaRPr lang="en-US" sz="1400" b="1" dirty="0">
                <a:solidFill>
                  <a:srgbClr val="FFFFFF"/>
                </a:solidFill>
              </a:endParaRPr>
            </a:p>
          </p:txBody>
        </p:sp>
      </p:grpSp>
      <p:cxnSp>
        <p:nvCxnSpPr>
          <p:cNvPr id="7" name="Straight Connector 6"/>
          <p:cNvCxnSpPr>
            <a:cxnSpLocks/>
          </p:cNvCxnSpPr>
          <p:nvPr/>
        </p:nvCxnSpPr>
        <p:spPr>
          <a:xfrm>
            <a:off x="200883" y="2673529"/>
            <a:ext cx="8602681" cy="0"/>
          </a:xfrm>
          <a:prstGeom prst="line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  <a:ln w="12700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3" name="Group 5"/>
          <p:cNvGrpSpPr>
            <a:grpSpLocks/>
          </p:cNvGrpSpPr>
          <p:nvPr/>
        </p:nvGrpSpPr>
        <p:grpSpPr bwMode="auto">
          <a:xfrm>
            <a:off x="1335087" y="945516"/>
            <a:ext cx="1100138" cy="1065213"/>
            <a:chOff x="3329991" y="934091"/>
            <a:chExt cx="1100886" cy="1064163"/>
          </a:xfrm>
        </p:grpSpPr>
        <p:pic>
          <p:nvPicPr>
            <p:cNvPr id="74" name="Picture 3" descr="H:\Rita Dell Latitude D610 C drive 8-2010\Art 5-2007\chip art\2009 chips\Blank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9991" y="934091"/>
              <a:ext cx="1100886" cy="1064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8" name="TextBox 129"/>
            <p:cNvSpPr txBox="1">
              <a:spLocks noChangeArrowheads="1"/>
            </p:cNvSpPr>
            <p:nvPr/>
          </p:nvSpPr>
          <p:spPr bwMode="auto">
            <a:xfrm>
              <a:off x="3449648" y="1078245"/>
              <a:ext cx="861719" cy="307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defTabSz="4572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FFFFFF"/>
                  </a:solidFill>
                </a:rPr>
                <a:t>AM335x</a:t>
              </a:r>
              <a:endParaRPr lang="en-US" sz="14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89" name="Group 6"/>
          <p:cNvGrpSpPr>
            <a:grpSpLocks/>
          </p:cNvGrpSpPr>
          <p:nvPr/>
        </p:nvGrpSpPr>
        <p:grpSpPr bwMode="auto">
          <a:xfrm>
            <a:off x="3350086" y="924997"/>
            <a:ext cx="1100137" cy="1065213"/>
            <a:chOff x="1305763" y="934091"/>
            <a:chExt cx="1100886" cy="1064163"/>
          </a:xfrm>
        </p:grpSpPr>
        <p:pic>
          <p:nvPicPr>
            <p:cNvPr id="90" name="Picture 3" descr="H:\Rita Dell Latitude D610 C drive 8-2010\Art 5-2007\chip art\2009 chips\Blank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5763" y="934091"/>
              <a:ext cx="1100886" cy="1064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1" name="TextBox 125"/>
            <p:cNvSpPr txBox="1">
              <a:spLocks noChangeArrowheads="1"/>
            </p:cNvSpPr>
            <p:nvPr/>
          </p:nvSpPr>
          <p:spPr bwMode="auto">
            <a:xfrm>
              <a:off x="1342300" y="1159155"/>
              <a:ext cx="991274" cy="338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defTabSz="4572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srgbClr val="FFFFFF"/>
                  </a:solidFill>
                </a:rPr>
                <a:t>AM437x</a:t>
              </a:r>
              <a:endParaRPr lang="en-US" sz="16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92" name="Rectangle 160"/>
          <p:cNvSpPr>
            <a:spLocks noChangeArrowheads="1"/>
          </p:cNvSpPr>
          <p:nvPr/>
        </p:nvSpPr>
        <p:spPr bwMode="auto">
          <a:xfrm>
            <a:off x="2985990" y="2102393"/>
            <a:ext cx="186174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Cortex</a:t>
            </a:r>
            <a:r>
              <a:rPr lang="en-US" sz="1100" b="1" baseline="30000" dirty="0">
                <a:solidFill>
                  <a:srgbClr val="000000"/>
                </a:solidFill>
              </a:rPr>
              <a:t>®</a:t>
            </a:r>
            <a:r>
              <a:rPr lang="en-US" sz="1100" b="1" dirty="0">
                <a:solidFill>
                  <a:srgbClr val="000000"/>
                </a:solidFill>
              </a:rPr>
              <a:t>-A9 up to 1GHz</a:t>
            </a:r>
          </a:p>
        </p:txBody>
      </p:sp>
      <p:sp>
        <p:nvSpPr>
          <p:cNvPr id="93" name="Rectangle 161"/>
          <p:cNvSpPr>
            <a:spLocks noChangeArrowheads="1"/>
          </p:cNvSpPr>
          <p:nvPr/>
        </p:nvSpPr>
        <p:spPr bwMode="auto">
          <a:xfrm>
            <a:off x="3293201" y="2472549"/>
            <a:ext cx="138371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Up to 2500 DMIPS</a:t>
            </a:r>
          </a:p>
        </p:txBody>
      </p:sp>
      <p:sp>
        <p:nvSpPr>
          <p:cNvPr id="94" name="Rectangle 162"/>
          <p:cNvSpPr>
            <a:spLocks noChangeArrowheads="1"/>
          </p:cNvSpPr>
          <p:nvPr/>
        </p:nvSpPr>
        <p:spPr bwMode="auto">
          <a:xfrm>
            <a:off x="3557627" y="2975518"/>
            <a:ext cx="71846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SGX530</a:t>
            </a:r>
          </a:p>
        </p:txBody>
      </p:sp>
      <p:sp>
        <p:nvSpPr>
          <p:cNvPr id="107" name="Rectangle 163"/>
          <p:cNvSpPr>
            <a:spLocks noChangeArrowheads="1"/>
          </p:cNvSpPr>
          <p:nvPr/>
        </p:nvSpPr>
        <p:spPr bwMode="auto">
          <a:xfrm>
            <a:off x="3238629" y="3407318"/>
            <a:ext cx="135646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LPDDR2/DDR3(L)</a:t>
            </a:r>
          </a:p>
        </p:txBody>
      </p:sp>
      <p:sp>
        <p:nvSpPr>
          <p:cNvPr id="108" name="Rectangle 166"/>
          <p:cNvSpPr>
            <a:spLocks noChangeArrowheads="1"/>
          </p:cNvSpPr>
          <p:nvPr/>
        </p:nvSpPr>
        <p:spPr bwMode="auto">
          <a:xfrm>
            <a:off x="3006996" y="5613943"/>
            <a:ext cx="174118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Starting at </a:t>
            </a:r>
            <a:r>
              <a:rPr lang="en-US" sz="1100" b="1">
                <a:solidFill>
                  <a:srgbClr val="000000"/>
                </a:solidFill>
              </a:rPr>
              <a:t>$10.60 </a:t>
            </a:r>
            <a:r>
              <a:rPr lang="en-US" sz="1100" b="1" dirty="0">
                <a:solidFill>
                  <a:srgbClr val="000000"/>
                </a:solidFill>
              </a:rPr>
              <a:t>(10K)</a:t>
            </a:r>
          </a:p>
        </p:txBody>
      </p:sp>
      <p:sp>
        <p:nvSpPr>
          <p:cNvPr id="109" name="Rectangle 167"/>
          <p:cNvSpPr>
            <a:spLocks noChangeArrowheads="1"/>
          </p:cNvSpPr>
          <p:nvPr/>
        </p:nvSpPr>
        <p:spPr bwMode="auto">
          <a:xfrm>
            <a:off x="2944479" y="5110580"/>
            <a:ext cx="194476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Industrial automation and </a:t>
            </a:r>
            <a:br>
              <a:rPr lang="en-US" sz="1100" b="1" dirty="0">
                <a:solidFill>
                  <a:srgbClr val="000000"/>
                </a:solidFill>
              </a:rPr>
            </a:br>
            <a:r>
              <a:rPr lang="en-US" sz="1100" b="1" dirty="0">
                <a:solidFill>
                  <a:srgbClr val="000000"/>
                </a:solidFill>
              </a:rPr>
              <a:t>drive,  PDT, scanners</a:t>
            </a:r>
          </a:p>
        </p:txBody>
      </p:sp>
      <p:sp>
        <p:nvSpPr>
          <p:cNvPr id="110" name="Rectangle 164"/>
          <p:cNvSpPr>
            <a:spLocks noChangeArrowheads="1"/>
          </p:cNvSpPr>
          <p:nvPr/>
        </p:nvSpPr>
        <p:spPr bwMode="auto">
          <a:xfrm>
            <a:off x="2963487" y="3867020"/>
            <a:ext cx="181213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Linux/RTOS</a:t>
            </a:r>
          </a:p>
        </p:txBody>
      </p:sp>
      <p:sp>
        <p:nvSpPr>
          <p:cNvPr id="111" name="TextBox 165"/>
          <p:cNvSpPr txBox="1">
            <a:spLocks noChangeArrowheads="1"/>
          </p:cNvSpPr>
          <p:nvPr/>
        </p:nvSpPr>
        <p:spPr bwMode="auto">
          <a:xfrm>
            <a:off x="2975715" y="4272657"/>
            <a:ext cx="186174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100" b="1" dirty="0" smtClean="0">
                <a:solidFill>
                  <a:srgbClr val="000000"/>
                </a:solidFill>
              </a:rPr>
              <a:t>Display Subsystem, Dual camera, Quad core PRU-ICSS, QSPI, Gb EMAC switch, 2x USB </a:t>
            </a:r>
            <a:r>
              <a:rPr lang="en-US" sz="1100" b="1" dirty="0">
                <a:solidFill>
                  <a:srgbClr val="000000"/>
                </a:solidFill>
              </a:rPr>
              <a:t>w/PHY</a:t>
            </a:r>
          </a:p>
        </p:txBody>
      </p:sp>
    </p:spTree>
    <p:extLst>
      <p:ext uri="{BB962C8B-B14F-4D97-AF65-F5344CB8AC3E}">
        <p14:creationId xmlns:p14="http://schemas.microsoft.com/office/powerpoint/2010/main" val="218642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197429"/>
            <a:ext cx="4547105" cy="4302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4343399" cy="5029200"/>
          </a:xfrm>
        </p:spPr>
        <p:txBody>
          <a:bodyPr/>
          <a:lstStyle/>
          <a:p>
            <a:r>
              <a:rPr lang="en-US" sz="1600" dirty="0"/>
              <a:t>Input Clocks to device </a:t>
            </a:r>
          </a:p>
          <a:p>
            <a:pPr lvl="1"/>
            <a:r>
              <a:rPr lang="en-US" sz="1600" dirty="0" smtClean="0"/>
              <a:t>19.2</a:t>
            </a:r>
            <a:r>
              <a:rPr lang="en-US" sz="1600" dirty="0"/>
              <a:t>, 24, 25, 26 MHz system clock</a:t>
            </a:r>
          </a:p>
          <a:p>
            <a:pPr lvl="1"/>
            <a:r>
              <a:rPr lang="en-US" sz="1600" dirty="0"/>
              <a:t>RTC Clock - 32kHz clock. </a:t>
            </a:r>
            <a:r>
              <a:rPr lang="en-US" sz="1600" dirty="0" smtClean="0"/>
              <a:t>From Crystal or PER PLL</a:t>
            </a:r>
            <a:endParaRPr lang="en-US" sz="1600" dirty="0"/>
          </a:p>
          <a:p>
            <a:r>
              <a:rPr lang="en-US" sz="1600" dirty="0" smtClean="0"/>
              <a:t>6 PLLs to generate various system clocks:</a:t>
            </a:r>
          </a:p>
          <a:p>
            <a:pPr lvl="1"/>
            <a:r>
              <a:rPr lang="en-US" sz="1600" dirty="0" smtClean="0"/>
              <a:t>MPU PLL - ARM MPU subsystem</a:t>
            </a:r>
          </a:p>
          <a:p>
            <a:pPr lvl="1"/>
            <a:r>
              <a:rPr lang="en-US" sz="1600" dirty="0" smtClean="0"/>
              <a:t>DDR PLL – for DDR interface</a:t>
            </a:r>
          </a:p>
          <a:p>
            <a:pPr lvl="1"/>
            <a:r>
              <a:rPr lang="en-US" sz="1600" dirty="0" smtClean="0"/>
              <a:t>PER low jitter PLL - USB &amp; Peripherals (MMC/SD, UART, SPI, I2C, etc.)</a:t>
            </a:r>
          </a:p>
          <a:p>
            <a:pPr lvl="1"/>
            <a:r>
              <a:rPr lang="en-US" sz="1600" dirty="0" smtClean="0"/>
              <a:t>CORE PLL - </a:t>
            </a:r>
            <a:r>
              <a:rPr lang="pl-PL" sz="1600" dirty="0" smtClean="0"/>
              <a:t>L3, L4, Ethernet, SGX</a:t>
            </a:r>
            <a:endParaRPr lang="en-US" sz="1600" dirty="0" smtClean="0"/>
          </a:p>
          <a:p>
            <a:pPr lvl="1"/>
            <a:r>
              <a:rPr lang="en-US" sz="1600" dirty="0" smtClean="0"/>
              <a:t>Display PLL – DSS </a:t>
            </a:r>
            <a:r>
              <a:rPr lang="pl-PL" sz="1600" dirty="0" smtClean="0"/>
              <a:t>Pixel Clock</a:t>
            </a:r>
            <a:r>
              <a:rPr lang="en-US" sz="1600" dirty="0" smtClean="0"/>
              <a:t> and IEEE1588</a:t>
            </a:r>
          </a:p>
          <a:p>
            <a:pPr lvl="1"/>
            <a:r>
              <a:rPr lang="en-US" sz="1600" dirty="0" smtClean="0">
                <a:solidFill>
                  <a:srgbClr val="00B050"/>
                </a:solidFill>
              </a:rPr>
              <a:t>EXT low jitter PLL – drives external devices through </a:t>
            </a:r>
            <a:r>
              <a:rPr lang="en-US" sz="1600" dirty="0" err="1" smtClean="0">
                <a:solidFill>
                  <a:srgbClr val="00B050"/>
                </a:solidFill>
              </a:rPr>
              <a:t>CLKOUTx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Clocks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69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8467725" cy="2590800"/>
          </a:xfrm>
        </p:spPr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I/O Cell Power Management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I/O Daisy chaining - Allows for wakeup from any GPIO, not just wakeup domain GPIO0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I/O Isolation – more control with low power pad configuration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MPU auto clock gating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MPU will automatically be clock gated in WFI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Wakeup via interrupts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enhancements over AM335x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50165" y="698885"/>
            <a:ext cx="14414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rgbClr val="00B050"/>
                </a:solidFill>
              </a:rPr>
              <a:t>New feature vs. AM335x</a:t>
            </a:r>
            <a:endParaRPr lang="en-US" sz="900" dirty="0">
              <a:solidFill>
                <a:srgbClr val="00B05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361985" y="3582248"/>
            <a:ext cx="6191215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7013" indent="-227013" algn="l" rtl="0" eaLnBrk="1" fontAlgn="base" hangingPunct="1">
              <a:spcBef>
                <a:spcPct val="65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4675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2pPr>
            <a:lvl3pPr marL="854075" indent="-165100" algn="l" rtl="0" eaLnBrk="1" fontAlgn="base" hangingPunct="1">
              <a:spcBef>
                <a:spcPct val="15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201738" indent="-233363" algn="l" rtl="0" eaLnBrk="1" fontAlgn="base" hangingPunct="1">
              <a:spcBef>
                <a:spcPct val="5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1489075" indent="-173038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1946275" indent="-173038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403475" indent="-173038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2860675" indent="-173038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317875" indent="-173038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Simplified power sequencing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Provide 1.8V bias voltage from 3.3V rail.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Simplifies power up/down sequencing </a:t>
            </a:r>
            <a:r>
              <a:rPr lang="en-US" dirty="0" smtClean="0">
                <a:solidFill>
                  <a:srgbClr val="00B050"/>
                </a:solidFill>
              </a:rPr>
              <a:t>for discrete </a:t>
            </a:r>
            <a:r>
              <a:rPr lang="en-US" dirty="0">
                <a:solidFill>
                  <a:srgbClr val="00B050"/>
                </a:solidFill>
              </a:rPr>
              <a:t>power solutions  </a:t>
            </a:r>
          </a:p>
        </p:txBody>
      </p:sp>
    </p:spTree>
    <p:extLst>
      <p:ext uri="{BB962C8B-B14F-4D97-AF65-F5344CB8AC3E}">
        <p14:creationId xmlns:p14="http://schemas.microsoft.com/office/powerpoint/2010/main" val="231030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834" y="1295400"/>
            <a:ext cx="3691998" cy="397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enhancements over AM335x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185863"/>
            <a:ext cx="5457825" cy="46926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Improved CLKOUT performance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Output buffers are on separate voltage domain to reduce noise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Provided low jitter PLL for Ethernet, modem applications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Added different input </a:t>
            </a:r>
            <a:r>
              <a:rPr lang="en-US" dirty="0" smtClean="0">
                <a:solidFill>
                  <a:srgbClr val="00B050"/>
                </a:solidFill>
              </a:rPr>
              <a:t>options (MPU clock, EXT PLL)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CLKOUT1 path is optimized</a:t>
            </a:r>
            <a:endParaRPr lang="en-US" dirty="0">
              <a:solidFill>
                <a:srgbClr val="00B050"/>
              </a:solidFill>
            </a:endParaRP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50165" y="698885"/>
            <a:ext cx="14414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rgbClr val="00B050"/>
                </a:solidFill>
              </a:rPr>
              <a:t>New feature vs. AM335x</a:t>
            </a:r>
            <a:endParaRPr lang="en-US" sz="9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05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AM437x ROM</a:t>
            </a:r>
            <a:endParaRPr lang="en-US" dirty="0"/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800" dirty="0" smtClean="0"/>
              <a:t>Boot from a number of sources, selectable with SYSBOOT pins</a:t>
            </a:r>
          </a:p>
          <a:p>
            <a:pPr lvl="1"/>
            <a:r>
              <a:rPr lang="en-US" sz="1600" dirty="0" smtClean="0"/>
              <a:t>Memory boot</a:t>
            </a:r>
          </a:p>
          <a:p>
            <a:pPr lvl="2"/>
            <a:r>
              <a:rPr lang="en-US" sz="1400" dirty="0" smtClean="0"/>
              <a:t>SD cards</a:t>
            </a:r>
          </a:p>
          <a:p>
            <a:pPr lvl="2"/>
            <a:r>
              <a:rPr lang="en-US" sz="1400" dirty="0" err="1" smtClean="0"/>
              <a:t>eMMC</a:t>
            </a:r>
            <a:r>
              <a:rPr lang="en-US" sz="1400" dirty="0" smtClean="0"/>
              <a:t> – </a:t>
            </a:r>
            <a:r>
              <a:rPr lang="en-US" sz="1400" dirty="0" smtClean="0">
                <a:solidFill>
                  <a:srgbClr val="00B050"/>
                </a:solidFill>
              </a:rPr>
              <a:t>support for &gt;2GB on either MMC0 or MMC1</a:t>
            </a:r>
          </a:p>
          <a:p>
            <a:pPr lvl="2"/>
            <a:r>
              <a:rPr lang="en-US" sz="1400" dirty="0" smtClean="0"/>
              <a:t>NOR flash – support for </a:t>
            </a:r>
            <a:r>
              <a:rPr lang="en-US" sz="1400" dirty="0" err="1" smtClean="0"/>
              <a:t>muxed</a:t>
            </a:r>
            <a:r>
              <a:rPr lang="en-US" sz="1400" dirty="0" smtClean="0"/>
              <a:t> and non-</a:t>
            </a:r>
            <a:r>
              <a:rPr lang="en-US" sz="1400" dirty="0" err="1" smtClean="0"/>
              <a:t>muxed</a:t>
            </a:r>
            <a:r>
              <a:rPr lang="en-US" sz="1400" dirty="0" smtClean="0"/>
              <a:t> XIP boot</a:t>
            </a:r>
          </a:p>
          <a:p>
            <a:pPr lvl="2"/>
            <a:r>
              <a:rPr lang="en-US" sz="1400" dirty="0" smtClean="0"/>
              <a:t>NAND flash - 8 or 16 bit</a:t>
            </a:r>
          </a:p>
          <a:p>
            <a:pPr lvl="2"/>
            <a:r>
              <a:rPr lang="en-US" sz="1400" dirty="0" smtClean="0"/>
              <a:t>SPI EEPROMs</a:t>
            </a:r>
          </a:p>
          <a:p>
            <a:pPr lvl="2"/>
            <a:r>
              <a:rPr lang="en-US" sz="1400" dirty="0" smtClean="0">
                <a:solidFill>
                  <a:srgbClr val="00B050"/>
                </a:solidFill>
              </a:rPr>
              <a:t>QSPI -  XIP boot from serial flash</a:t>
            </a:r>
          </a:p>
          <a:p>
            <a:pPr lvl="2"/>
            <a:r>
              <a:rPr lang="en-US" sz="1400" dirty="0" smtClean="0">
                <a:solidFill>
                  <a:srgbClr val="00B050"/>
                </a:solidFill>
              </a:rPr>
              <a:t>USB Host (USB1) – USB mass storage devices, USB thumb drives, great for product upgrades</a:t>
            </a:r>
          </a:p>
          <a:p>
            <a:pPr lvl="1"/>
            <a:r>
              <a:rPr lang="en-US" sz="1600" dirty="0" smtClean="0"/>
              <a:t>Peripheral boot</a:t>
            </a:r>
          </a:p>
          <a:p>
            <a:pPr lvl="2"/>
            <a:r>
              <a:rPr lang="en-US" sz="1400" dirty="0" smtClean="0"/>
              <a:t>Ethernet – support for MII, RMII, and RGMII boot.  </a:t>
            </a:r>
          </a:p>
          <a:p>
            <a:pPr lvl="2"/>
            <a:r>
              <a:rPr lang="en-US" sz="1400" dirty="0" smtClean="0"/>
              <a:t>USB client (USB0)</a:t>
            </a:r>
          </a:p>
          <a:p>
            <a:pPr lvl="2"/>
            <a:r>
              <a:rPr lang="en-US" sz="1400" dirty="0" smtClean="0"/>
              <a:t>UART</a:t>
            </a:r>
          </a:p>
          <a:p>
            <a:r>
              <a:rPr lang="en-US" sz="1800" dirty="0" smtClean="0"/>
              <a:t>Other SYSBOOT selectable features</a:t>
            </a:r>
          </a:p>
          <a:p>
            <a:pPr lvl="1"/>
            <a:r>
              <a:rPr lang="en-US" sz="1600" dirty="0" smtClean="0">
                <a:solidFill>
                  <a:srgbClr val="00B050"/>
                </a:solidFill>
              </a:rPr>
              <a:t>USB data polarity</a:t>
            </a:r>
          </a:p>
          <a:p>
            <a:pPr lvl="1"/>
            <a:r>
              <a:rPr lang="en-US" sz="1600" dirty="0" smtClean="0"/>
              <a:t>Some </a:t>
            </a:r>
            <a:r>
              <a:rPr lang="en-US" sz="1600" dirty="0" err="1" smtClean="0"/>
              <a:t>pinmux</a:t>
            </a:r>
            <a:r>
              <a:rPr lang="en-US" sz="1600" dirty="0" smtClean="0"/>
              <a:t> options on certain interfaces (QSPI, NAND)</a:t>
            </a:r>
          </a:p>
          <a:p>
            <a:pPr lvl="1"/>
            <a:r>
              <a:rPr lang="en-US" sz="1600" dirty="0" smtClean="0"/>
              <a:t>Input frequency (19.2, 24, 25, 26MHz)</a:t>
            </a:r>
          </a:p>
          <a:p>
            <a:pPr lvl="1"/>
            <a:r>
              <a:rPr lang="en-US" sz="1600" dirty="0" smtClean="0"/>
              <a:t>Enable CLKOUT1</a:t>
            </a:r>
          </a:p>
          <a:p>
            <a:r>
              <a:rPr lang="en-US" sz="1800" dirty="0" smtClean="0">
                <a:solidFill>
                  <a:srgbClr val="00B050"/>
                </a:solidFill>
              </a:rPr>
              <a:t>Boot occurs in MPU and CORE OPP50 in all modes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50165" y="698885"/>
            <a:ext cx="14414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rgbClr val="00B050"/>
                </a:solidFill>
              </a:rPr>
              <a:t>New feature vs. AM335x</a:t>
            </a:r>
            <a:endParaRPr lang="en-US" sz="9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54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75" y="0"/>
            <a:ext cx="7908925" cy="621792"/>
          </a:xfrm>
        </p:spPr>
        <p:txBody>
          <a:bodyPr/>
          <a:lstStyle/>
          <a:p>
            <a:r>
              <a:rPr lang="en-US" sz="3600" dirty="0" smtClean="0"/>
              <a:t>AM437x – Differentiation vs. AM335x</a:t>
            </a:r>
            <a:endParaRPr lang="en-US" sz="3600" dirty="0"/>
          </a:p>
        </p:txBody>
      </p:sp>
      <p:sp>
        <p:nvSpPr>
          <p:cNvPr id="188" name="Rounded Rectangle 187"/>
          <p:cNvSpPr/>
          <p:nvPr/>
        </p:nvSpPr>
        <p:spPr>
          <a:xfrm>
            <a:off x="1859850" y="534138"/>
            <a:ext cx="5285846" cy="5271188"/>
          </a:xfrm>
          <a:prstGeom prst="roundRect">
            <a:avLst>
              <a:gd name="adj" fmla="val 1685"/>
            </a:avLst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9" name="Rounded Rectangle 188"/>
          <p:cNvSpPr/>
          <p:nvPr/>
        </p:nvSpPr>
        <p:spPr>
          <a:xfrm flipH="1">
            <a:off x="1932873" y="985459"/>
            <a:ext cx="1650119" cy="1953558"/>
          </a:xfrm>
          <a:prstGeom prst="roundRect">
            <a:avLst/>
          </a:prstGeom>
          <a:solidFill>
            <a:srgbClr val="32B4CE">
              <a:lumMod val="40000"/>
              <a:lumOff val="60000"/>
            </a:srgbClr>
          </a:solidFill>
          <a:ln w="25400" cap="flat" cmpd="sng" algn="ctr">
            <a:solidFill>
              <a:srgbClr val="117788"/>
            </a:solidFill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0" name="TextBox 189"/>
          <p:cNvSpPr txBox="1"/>
          <p:nvPr/>
        </p:nvSpPr>
        <p:spPr>
          <a:xfrm flipH="1">
            <a:off x="2486300" y="1082914"/>
            <a:ext cx="1077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latin typeface="Calibri" pitchFamily="34" charset="0"/>
                <a:ea typeface="ＭＳ Ｐゴシック" pitchFamily="16" charset="-128"/>
                <a:cs typeface="Calibri" pitchFamily="34" charset="0"/>
              </a:rPr>
              <a:t>ARM®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latin typeface="Calibri" pitchFamily="34" charset="0"/>
                <a:ea typeface="ＭＳ Ｐゴシック" pitchFamily="16" charset="-128"/>
                <a:cs typeface="Calibri" pitchFamily="34" charset="0"/>
              </a:rPr>
              <a:t>Cortex </a:t>
            </a:r>
            <a:r>
              <a:rPr lang="en-US" sz="1200" b="1" dirty="0" smtClean="0">
                <a:latin typeface="Calibri" pitchFamily="34" charset="0"/>
                <a:ea typeface="ＭＳ Ｐゴシック" pitchFamily="16" charset="-128"/>
                <a:cs typeface="Calibri" pitchFamily="34" charset="0"/>
              </a:rPr>
              <a:t>A9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latin typeface="Calibri" pitchFamily="34" charset="0"/>
                <a:ea typeface="ＭＳ Ｐゴシック" pitchFamily="16" charset="-128"/>
                <a:cs typeface="Calibri" pitchFamily="34" charset="0"/>
              </a:rPr>
              <a:t>Up to 1 GHz</a:t>
            </a:r>
            <a:endParaRPr lang="en-US" sz="1200" dirty="0">
              <a:latin typeface="Calibri" pitchFamily="34" charset="0"/>
              <a:ea typeface="ＭＳ Ｐゴシック" pitchFamily="16" charset="-128"/>
              <a:cs typeface="Calibri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 b="1" dirty="0" smtClean="0">
              <a:latin typeface="Calibri" pitchFamily="34" charset="0"/>
              <a:ea typeface="ＭＳ Ｐゴシック" pitchFamily="16" charset="-128"/>
              <a:cs typeface="Calibri" pitchFamily="34" charset="0"/>
            </a:endParaRPr>
          </a:p>
        </p:txBody>
      </p:sp>
      <p:pic>
        <p:nvPicPr>
          <p:cNvPr id="191" name="Picture 1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4F81BD">
                <a:shade val="45000"/>
                <a:satMod val="135000"/>
              </a:srgbClr>
              <a:prstClr val="white"/>
            </a:duotone>
          </a:blip>
          <a:srcRect/>
          <a:stretch>
            <a:fillRect/>
          </a:stretch>
        </p:blipFill>
        <p:spPr bwMode="auto">
          <a:xfrm flipH="1">
            <a:off x="2031540" y="1108454"/>
            <a:ext cx="527010" cy="662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2" name="Rounded Rectangle 191"/>
          <p:cNvSpPr/>
          <p:nvPr/>
        </p:nvSpPr>
        <p:spPr>
          <a:xfrm>
            <a:off x="1922849" y="3797491"/>
            <a:ext cx="5161779" cy="441030"/>
          </a:xfrm>
          <a:prstGeom prst="round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0" dirty="0" smtClean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3" name="Rounded Rectangle 192"/>
          <p:cNvSpPr/>
          <p:nvPr/>
        </p:nvSpPr>
        <p:spPr>
          <a:xfrm>
            <a:off x="3896244" y="985459"/>
            <a:ext cx="1486881" cy="804040"/>
          </a:xfrm>
          <a:prstGeom prst="roundRect">
            <a:avLst/>
          </a:prstGeom>
          <a:solidFill>
            <a:srgbClr val="4BACC6">
              <a:lumMod val="75000"/>
            </a:srgbClr>
          </a:solidFill>
          <a:ln w="25400" cap="flat" cmpd="sng" algn="ctr">
            <a:solidFill>
              <a:srgbClr val="9BBB59">
                <a:lumMod val="20000"/>
                <a:lumOff val="80000"/>
              </a:srgbClr>
            </a:solidFill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kern="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Graphics Acceleration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kern="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SGX530</a:t>
            </a:r>
          </a:p>
        </p:txBody>
      </p:sp>
      <p:sp>
        <p:nvSpPr>
          <p:cNvPr id="194" name="Rounded Rectangle 193"/>
          <p:cNvSpPr/>
          <p:nvPr/>
        </p:nvSpPr>
        <p:spPr>
          <a:xfrm>
            <a:off x="5448258" y="869702"/>
            <a:ext cx="122231" cy="2927514"/>
          </a:xfrm>
          <a:prstGeom prst="round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0" b="1" kern="0" dirty="0" smtClean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5" name="Rounded Rectangle 194"/>
          <p:cNvSpPr/>
          <p:nvPr/>
        </p:nvSpPr>
        <p:spPr>
          <a:xfrm>
            <a:off x="3894794" y="1844786"/>
            <a:ext cx="1483558" cy="1837545"/>
          </a:xfrm>
          <a:prstGeom prst="roundRect">
            <a:avLst/>
          </a:prstGeom>
          <a:solidFill>
            <a:srgbClr val="4BACC6">
              <a:lumMod val="75000"/>
            </a:srgbClr>
          </a:solidFill>
          <a:ln w="25400" cap="flat" cmpd="sng" algn="ctr">
            <a:solidFill>
              <a:sysClr val="window" lastClr="FFFFFF"/>
            </a:solidFill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t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Display</a:t>
            </a: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 Subsystem</a:t>
            </a: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100" b="1" kern="0" dirty="0" smtClean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00" b="1" kern="0" dirty="0" smtClean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00" b="1" kern="0" dirty="0" smtClean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00" b="1" kern="0" dirty="0" smtClean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00" b="1" kern="0" dirty="0" smtClean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00" b="1" kern="0" dirty="0" smtClean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00" b="1" kern="0" dirty="0" smtClean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00" b="1" kern="0" dirty="0" smtClean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00" b="1" kern="0" dirty="0" smtClean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00" b="1" kern="0" dirty="0" smtClean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00" b="1" kern="0" dirty="0" smtClean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6" name="Rounded Rectangle 195"/>
          <p:cNvSpPr/>
          <p:nvPr/>
        </p:nvSpPr>
        <p:spPr>
          <a:xfrm>
            <a:off x="4034529" y="2371373"/>
            <a:ext cx="1217585" cy="184655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fontAlgn="base">
              <a:lnSpc>
                <a:spcPts val="1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 24bit LCD</a:t>
            </a:r>
          </a:p>
        </p:txBody>
      </p:sp>
      <p:sp>
        <p:nvSpPr>
          <p:cNvPr id="197" name="Rounded Rectangle 196"/>
          <p:cNvSpPr/>
          <p:nvPr/>
        </p:nvSpPr>
        <p:spPr>
          <a:xfrm>
            <a:off x="3345883" y="3973228"/>
            <a:ext cx="427809" cy="226124"/>
          </a:xfrm>
          <a:prstGeom prst="round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36000" rIns="0" bIns="36000" rtlCol="0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b="1" kern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Debug</a:t>
            </a:r>
          </a:p>
        </p:txBody>
      </p:sp>
      <p:sp>
        <p:nvSpPr>
          <p:cNvPr id="198" name="Rounded Rectangle 197"/>
          <p:cNvSpPr/>
          <p:nvPr/>
        </p:nvSpPr>
        <p:spPr>
          <a:xfrm>
            <a:off x="5303387" y="3973228"/>
            <a:ext cx="370067" cy="226124"/>
          </a:xfrm>
          <a:prstGeom prst="round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36000" rIns="0" bIns="36000" rtlCol="0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b="1" kern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WDT</a:t>
            </a:r>
          </a:p>
        </p:txBody>
      </p:sp>
      <p:sp>
        <p:nvSpPr>
          <p:cNvPr id="199" name="Rounded Rectangle 198"/>
          <p:cNvSpPr/>
          <p:nvPr/>
        </p:nvSpPr>
        <p:spPr>
          <a:xfrm>
            <a:off x="5709822" y="3973228"/>
            <a:ext cx="337235" cy="226124"/>
          </a:xfrm>
          <a:prstGeom prst="round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36000" rIns="0" bIns="36000" rtlCol="0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b="1" kern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RTC</a:t>
            </a:r>
          </a:p>
        </p:txBody>
      </p:sp>
      <p:sp>
        <p:nvSpPr>
          <p:cNvPr id="200" name="Rounded Rectangle 199"/>
          <p:cNvSpPr/>
          <p:nvPr/>
        </p:nvSpPr>
        <p:spPr>
          <a:xfrm>
            <a:off x="2873095" y="3973228"/>
            <a:ext cx="427809" cy="226124"/>
          </a:xfrm>
          <a:prstGeom prst="round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36000" rIns="0" bIns="36000" rtlCol="0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b="1" kern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EDMA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3701881" y="3729932"/>
            <a:ext cx="17723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prstClr val="white"/>
                </a:solidFill>
                <a:ea typeface="ＭＳ Ｐゴシック" pitchFamily="16" charset="-128"/>
              </a:rPr>
              <a:t>System Services</a:t>
            </a:r>
            <a:endParaRPr lang="en-US" sz="1200" b="1" dirty="0">
              <a:solidFill>
                <a:prstClr val="white"/>
              </a:solidFill>
              <a:ea typeface="ＭＳ Ｐゴシック" pitchFamily="16" charset="-128"/>
            </a:endParaRPr>
          </a:p>
        </p:txBody>
      </p:sp>
      <p:sp>
        <p:nvSpPr>
          <p:cNvPr id="202" name="Rounded Rectangle 201"/>
          <p:cNvSpPr/>
          <p:nvPr/>
        </p:nvSpPr>
        <p:spPr>
          <a:xfrm>
            <a:off x="3818671" y="3973228"/>
            <a:ext cx="580596" cy="226123"/>
          </a:xfrm>
          <a:prstGeom prst="roundRect">
            <a:avLst/>
          </a:prstGeom>
          <a:solidFill>
            <a:srgbClr val="32B4CE">
              <a:lumMod val="40000"/>
              <a:lumOff val="60000"/>
            </a:srgbClr>
          </a:solidFill>
          <a:ln w="9525" cap="flat" cmpd="sng" algn="ctr">
            <a:solidFill>
              <a:srgbClr val="FF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36000" rIns="0" bIns="36000"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12 Timers</a:t>
            </a:r>
          </a:p>
        </p:txBody>
      </p:sp>
      <p:sp>
        <p:nvSpPr>
          <p:cNvPr id="203" name="Rounded Rectangle 202"/>
          <p:cNvSpPr/>
          <p:nvPr/>
        </p:nvSpPr>
        <p:spPr>
          <a:xfrm>
            <a:off x="5620740" y="2789653"/>
            <a:ext cx="1478184" cy="919351"/>
          </a:xfrm>
          <a:prstGeom prst="roundRect">
            <a:avLst>
              <a:gd name="adj" fmla="val 9674"/>
            </a:avLst>
          </a:prstGeom>
          <a:solidFill>
            <a:srgbClr val="32B4CE">
              <a:lumMod val="40000"/>
              <a:lumOff val="60000"/>
            </a:srgbClr>
          </a:solidFill>
          <a:ln w="25400" cap="flat" cmpd="sng" algn="ctr">
            <a:solidFill>
              <a:srgbClr val="117788"/>
            </a:solidFill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Security AccelerationPac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Crypto, Secure boot</a:t>
            </a:r>
          </a:p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4" name="Rounded Rectangle 203"/>
          <p:cNvSpPr/>
          <p:nvPr/>
        </p:nvSpPr>
        <p:spPr>
          <a:xfrm>
            <a:off x="6116433" y="3973227"/>
            <a:ext cx="898700" cy="226124"/>
          </a:xfrm>
          <a:prstGeom prst="roundRect">
            <a:avLst/>
          </a:prstGeom>
          <a:solidFill>
            <a:srgbClr val="32B4CE">
              <a:lumMod val="40000"/>
              <a:lumOff val="60000"/>
            </a:srgbClr>
          </a:solidFill>
          <a:ln w="9525" cap="flat" cmpd="sng" algn="ctr">
            <a:solidFill>
              <a:srgbClr val="FF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36000" rIns="0" bIns="36000"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2x 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12-bit </a:t>
            </a: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ADCs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5" name="Rounded Rectangle 204"/>
          <p:cNvSpPr/>
          <p:nvPr/>
        </p:nvSpPr>
        <p:spPr>
          <a:xfrm>
            <a:off x="1963888" y="3973228"/>
            <a:ext cx="878778" cy="226123"/>
          </a:xfrm>
          <a:prstGeom prst="roundRect">
            <a:avLst/>
          </a:prstGeom>
          <a:solidFill>
            <a:srgbClr val="32B4CE">
              <a:lumMod val="40000"/>
              <a:lumOff val="60000"/>
            </a:srgbClr>
          </a:solidFill>
          <a:ln w="9525" cap="flat" cmpd="sng" algn="ctr">
            <a:solidFill>
              <a:srgbClr val="FF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36000" rIns="0" bIns="36000" rtlCol="0" anchor="t" anchorCtr="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Simple </a:t>
            </a:r>
            <a:r>
              <a:rPr kumimoji="0" lang="en-US" sz="10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Pwr</a:t>
            </a: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 </a:t>
            </a:r>
            <a:r>
              <a:rPr kumimoji="0" lang="en-US" sz="10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Seq</a:t>
            </a:r>
            <a:endParaRPr kumimoji="0" lang="en-US" sz="10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6" name="Rounded Rectangle 205"/>
          <p:cNvSpPr/>
          <p:nvPr/>
        </p:nvSpPr>
        <p:spPr>
          <a:xfrm>
            <a:off x="4436932" y="3973228"/>
            <a:ext cx="816061" cy="226124"/>
          </a:xfrm>
          <a:prstGeom prst="round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36000" rIns="0" bIns="36000" rtlCol="0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b="1" kern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SyncTimer32K</a:t>
            </a:r>
          </a:p>
        </p:txBody>
      </p:sp>
      <p:sp>
        <p:nvSpPr>
          <p:cNvPr id="207" name="Rounded Rectangle 206"/>
          <p:cNvSpPr/>
          <p:nvPr/>
        </p:nvSpPr>
        <p:spPr>
          <a:xfrm>
            <a:off x="1942945" y="4320976"/>
            <a:ext cx="5115842" cy="1387665"/>
          </a:xfrm>
          <a:prstGeom prst="roundRect">
            <a:avLst/>
          </a:prstGeom>
          <a:solidFill>
            <a:srgbClr val="EEECE1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2012787" y="4281806"/>
            <a:ext cx="5016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646E6E"/>
                </a:solidFill>
                <a:latin typeface="Calibri" pitchFamily="34" charset="0"/>
                <a:ea typeface="ＭＳ Ｐゴシック" pitchFamily="16" charset="-128"/>
                <a:cs typeface="Calibri" pitchFamily="34" charset="0"/>
              </a:rPr>
              <a:t>Connectivity and IOs</a:t>
            </a:r>
            <a:endParaRPr lang="en-US" sz="1400" b="1" dirty="0">
              <a:solidFill>
                <a:srgbClr val="646E6E"/>
              </a:solidFill>
              <a:latin typeface="Calibri" pitchFamily="34" charset="0"/>
              <a:ea typeface="ＭＳ Ｐゴシック" pitchFamily="16" charset="-128"/>
              <a:cs typeface="Calibri" pitchFamily="34" charset="0"/>
            </a:endParaRPr>
          </a:p>
        </p:txBody>
      </p:sp>
      <p:sp>
        <p:nvSpPr>
          <p:cNvPr id="209" name="Rounded Rectangle 208"/>
          <p:cNvSpPr/>
          <p:nvPr/>
        </p:nvSpPr>
        <p:spPr>
          <a:xfrm>
            <a:off x="4512010" y="4554320"/>
            <a:ext cx="756690" cy="370882"/>
          </a:xfrm>
          <a:prstGeom prst="roundRect">
            <a:avLst/>
          </a:prstGeom>
          <a:solidFill>
            <a:srgbClr val="32B4C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PWM x6</a:t>
            </a:r>
          </a:p>
        </p:txBody>
      </p:sp>
      <p:sp>
        <p:nvSpPr>
          <p:cNvPr id="210" name="Rounded Rectangle 209"/>
          <p:cNvSpPr/>
          <p:nvPr/>
        </p:nvSpPr>
        <p:spPr>
          <a:xfrm>
            <a:off x="6116433" y="4540914"/>
            <a:ext cx="889902" cy="468588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NAND</a:t>
            </a: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/NOR (16bit ECC)</a:t>
            </a:r>
          </a:p>
        </p:txBody>
      </p:sp>
      <p:sp>
        <p:nvSpPr>
          <p:cNvPr id="211" name="Rounded Rectangle 210"/>
          <p:cNvSpPr/>
          <p:nvPr/>
        </p:nvSpPr>
        <p:spPr>
          <a:xfrm>
            <a:off x="6116433" y="5082380"/>
            <a:ext cx="889902" cy="528919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3 MMC/ SD/SDIO</a:t>
            </a:r>
          </a:p>
        </p:txBody>
      </p:sp>
      <p:sp>
        <p:nvSpPr>
          <p:cNvPr id="212" name="Rounded Rectangle 211"/>
          <p:cNvSpPr/>
          <p:nvPr/>
        </p:nvSpPr>
        <p:spPr>
          <a:xfrm>
            <a:off x="3710734" y="4553970"/>
            <a:ext cx="728051" cy="265656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CAN x2</a:t>
            </a:r>
          </a:p>
        </p:txBody>
      </p:sp>
      <p:sp>
        <p:nvSpPr>
          <p:cNvPr id="213" name="Rounded Rectangle 212"/>
          <p:cNvSpPr/>
          <p:nvPr/>
        </p:nvSpPr>
        <p:spPr>
          <a:xfrm>
            <a:off x="2956540" y="5055244"/>
            <a:ext cx="695321" cy="567831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USB2 OTG +PHY x2</a:t>
            </a:r>
          </a:p>
        </p:txBody>
      </p:sp>
      <p:sp>
        <p:nvSpPr>
          <p:cNvPr id="214" name="Rounded Rectangle 213"/>
          <p:cNvSpPr/>
          <p:nvPr/>
        </p:nvSpPr>
        <p:spPr>
          <a:xfrm>
            <a:off x="3708268" y="4872451"/>
            <a:ext cx="730472" cy="397520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err="1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eCAP</a:t>
            </a:r>
            <a:r>
              <a:rPr lang="en-US" sz="11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/</a:t>
            </a: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err="1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eQEP</a:t>
            </a:r>
            <a:r>
              <a:rPr lang="en-US" sz="11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 x3</a:t>
            </a:r>
          </a:p>
        </p:txBody>
      </p:sp>
      <p:sp>
        <p:nvSpPr>
          <p:cNvPr id="215" name="Rounded Rectangle 214"/>
          <p:cNvSpPr/>
          <p:nvPr/>
        </p:nvSpPr>
        <p:spPr>
          <a:xfrm>
            <a:off x="1995262" y="4555864"/>
            <a:ext cx="900303" cy="761946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EMAC </a:t>
            </a: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2-port switch 10/100/1G w/1588</a:t>
            </a:r>
          </a:p>
        </p:txBody>
      </p:sp>
      <p:sp>
        <p:nvSpPr>
          <p:cNvPr id="216" name="Rounded Rectangle 215"/>
          <p:cNvSpPr/>
          <p:nvPr/>
        </p:nvSpPr>
        <p:spPr>
          <a:xfrm>
            <a:off x="3721192" y="5329905"/>
            <a:ext cx="717784" cy="289304"/>
          </a:xfrm>
          <a:prstGeom prst="roundRect">
            <a:avLst/>
          </a:prstGeom>
          <a:solidFill>
            <a:srgbClr val="32B4C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HDQ</a:t>
            </a:r>
          </a:p>
        </p:txBody>
      </p:sp>
      <p:sp>
        <p:nvSpPr>
          <p:cNvPr id="217" name="Rounded Rectangle 216"/>
          <p:cNvSpPr/>
          <p:nvPr/>
        </p:nvSpPr>
        <p:spPr>
          <a:xfrm>
            <a:off x="2002837" y="5382131"/>
            <a:ext cx="892866" cy="238748"/>
          </a:xfrm>
          <a:prstGeom prst="roundRect">
            <a:avLst/>
          </a:prstGeom>
          <a:solidFill>
            <a:srgbClr val="32B4C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QSPI</a:t>
            </a:r>
          </a:p>
        </p:txBody>
      </p:sp>
      <p:sp>
        <p:nvSpPr>
          <p:cNvPr id="218" name="Rounded Rectangle 217"/>
          <p:cNvSpPr/>
          <p:nvPr/>
        </p:nvSpPr>
        <p:spPr>
          <a:xfrm>
            <a:off x="3686102" y="880085"/>
            <a:ext cx="122231" cy="2917406"/>
          </a:xfrm>
          <a:prstGeom prst="round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0" b="1" kern="0" dirty="0" smtClean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19" name="Rounded Rectangle 218"/>
          <p:cNvSpPr/>
          <p:nvPr/>
        </p:nvSpPr>
        <p:spPr>
          <a:xfrm>
            <a:off x="1904827" y="610087"/>
            <a:ext cx="5190523" cy="304973"/>
          </a:xfrm>
          <a:prstGeom prst="round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0" dirty="0" smtClean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6501951" y="625738"/>
            <a:ext cx="737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prstClr val="white"/>
                </a:solidFill>
                <a:ea typeface="ＭＳ Ｐゴシック" pitchFamily="16" charset="-128"/>
              </a:rPr>
              <a:t>45nm</a:t>
            </a:r>
          </a:p>
        </p:txBody>
      </p:sp>
      <p:sp>
        <p:nvSpPr>
          <p:cNvPr id="221" name="Rounded Rectangle 220"/>
          <p:cNvSpPr/>
          <p:nvPr/>
        </p:nvSpPr>
        <p:spPr>
          <a:xfrm>
            <a:off x="4033571" y="2612769"/>
            <a:ext cx="1217585" cy="257769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fontAlgn="base">
              <a:lnSpc>
                <a:spcPts val="1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  Touch Screen Controller</a:t>
            </a:r>
            <a:endParaRPr lang="en-US" sz="1100" b="1" kern="0" baseline="30000" dirty="0" smtClean="0">
              <a:solidFill>
                <a:prstClr val="black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2" name="Rounded Rectangle 221"/>
          <p:cNvSpPr/>
          <p:nvPr/>
        </p:nvSpPr>
        <p:spPr>
          <a:xfrm>
            <a:off x="2072272" y="1937062"/>
            <a:ext cx="1371322" cy="260209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117788"/>
            </a:solidFill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32K/32K L1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3" name="Rounded Rectangle 222"/>
          <p:cNvSpPr/>
          <p:nvPr/>
        </p:nvSpPr>
        <p:spPr>
          <a:xfrm>
            <a:off x="4035722" y="2915244"/>
            <a:ext cx="1217585" cy="706414"/>
          </a:xfrm>
          <a:prstGeom prst="roundRect">
            <a:avLst/>
          </a:prstGeom>
          <a:solidFill>
            <a:srgbClr val="32B4CE">
              <a:lumMod val="40000"/>
              <a:lumOff val="60000"/>
            </a:srgbClr>
          </a:solidFill>
          <a:ln w="25400" cap="flat" cmpd="sng" algn="ctr">
            <a:solidFill>
              <a:srgbClr val="117788"/>
            </a:solidFill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Processing: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Overlay, Resizing, Color Space Conversion, etc.</a:t>
            </a:r>
          </a:p>
        </p:txBody>
      </p:sp>
      <p:sp>
        <p:nvSpPr>
          <p:cNvPr id="224" name="Rounded Rectangle 223"/>
          <p:cNvSpPr/>
          <p:nvPr/>
        </p:nvSpPr>
        <p:spPr>
          <a:xfrm>
            <a:off x="2956540" y="4554321"/>
            <a:ext cx="724303" cy="430330"/>
          </a:xfrm>
          <a:prstGeom prst="roundRect">
            <a:avLst/>
          </a:prstGeom>
          <a:solidFill>
            <a:srgbClr val="32B4C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Camera I/F (2x Parallel)</a:t>
            </a:r>
          </a:p>
        </p:txBody>
      </p:sp>
      <p:sp>
        <p:nvSpPr>
          <p:cNvPr id="225" name="Rounded Rectangle 224"/>
          <p:cNvSpPr/>
          <p:nvPr/>
        </p:nvSpPr>
        <p:spPr>
          <a:xfrm>
            <a:off x="5345249" y="4555864"/>
            <a:ext cx="699817" cy="369387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err="1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McASP</a:t>
            </a:r>
            <a:r>
              <a:rPr lang="en-US" sz="11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 x2</a:t>
            </a:r>
          </a:p>
        </p:txBody>
      </p:sp>
      <p:sp>
        <p:nvSpPr>
          <p:cNvPr id="226" name="Rounded Rectangle 225"/>
          <p:cNvSpPr/>
          <p:nvPr/>
        </p:nvSpPr>
        <p:spPr>
          <a:xfrm>
            <a:off x="5355918" y="4976903"/>
            <a:ext cx="699817" cy="296405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GPIO</a:t>
            </a:r>
          </a:p>
        </p:txBody>
      </p:sp>
      <p:sp>
        <p:nvSpPr>
          <p:cNvPr id="227" name="Rounded Rectangle 226"/>
          <p:cNvSpPr/>
          <p:nvPr/>
        </p:nvSpPr>
        <p:spPr>
          <a:xfrm>
            <a:off x="5355918" y="5329905"/>
            <a:ext cx="699816" cy="289305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UART x6</a:t>
            </a:r>
          </a:p>
        </p:txBody>
      </p:sp>
      <p:sp>
        <p:nvSpPr>
          <p:cNvPr id="228" name="Rounded Rectangle 227"/>
          <p:cNvSpPr/>
          <p:nvPr/>
        </p:nvSpPr>
        <p:spPr>
          <a:xfrm>
            <a:off x="4514120" y="4969639"/>
            <a:ext cx="754619" cy="303438"/>
          </a:xfrm>
          <a:prstGeom prst="roundRect">
            <a:avLst/>
          </a:prstGeom>
          <a:solidFill>
            <a:srgbClr val="32B4C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SPI x5</a:t>
            </a:r>
          </a:p>
        </p:txBody>
      </p:sp>
      <p:sp>
        <p:nvSpPr>
          <p:cNvPr id="229" name="Rounded Rectangle 228"/>
          <p:cNvSpPr/>
          <p:nvPr/>
        </p:nvSpPr>
        <p:spPr>
          <a:xfrm>
            <a:off x="4518974" y="5329906"/>
            <a:ext cx="749853" cy="289305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I2C x3</a:t>
            </a:r>
          </a:p>
        </p:txBody>
      </p:sp>
      <p:pic>
        <p:nvPicPr>
          <p:cNvPr id="230" name="Picture 229" descr="Master_Lock_140D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lum bright="10000"/>
          </a:blip>
          <a:stretch>
            <a:fillRect/>
          </a:stretch>
        </p:blipFill>
        <p:spPr>
          <a:xfrm>
            <a:off x="5714032" y="2882332"/>
            <a:ext cx="284975" cy="237041"/>
          </a:xfrm>
          <a:prstGeom prst="rect">
            <a:avLst/>
          </a:prstGeom>
        </p:spPr>
      </p:pic>
      <p:grpSp>
        <p:nvGrpSpPr>
          <p:cNvPr id="3" name="Group 230"/>
          <p:cNvGrpSpPr/>
          <p:nvPr/>
        </p:nvGrpSpPr>
        <p:grpSpPr>
          <a:xfrm>
            <a:off x="2145118" y="4364121"/>
            <a:ext cx="212512" cy="141137"/>
            <a:chOff x="6362701" y="4572000"/>
            <a:chExt cx="228599" cy="152400"/>
          </a:xfrm>
        </p:grpSpPr>
        <p:sp>
          <p:nvSpPr>
            <p:cNvPr id="232" name="Down Arrow 231"/>
            <p:cNvSpPr/>
            <p:nvPr/>
          </p:nvSpPr>
          <p:spPr>
            <a:xfrm>
              <a:off x="6362701" y="4572000"/>
              <a:ext cx="119506" cy="152400"/>
            </a:xfrm>
            <a:prstGeom prst="downArrow">
              <a:avLst/>
            </a:prstGeom>
            <a:solidFill>
              <a:sysClr val="windowText" lastClr="000000">
                <a:lumMod val="85000"/>
                <a:lumOff val="15000"/>
              </a:sysClr>
            </a:solidFill>
            <a:ln w="12700" cap="flat" cmpd="sng" algn="ctr">
              <a:solidFill>
                <a:srgbClr val="4F81BD">
                  <a:lumMod val="20000"/>
                  <a:lumOff val="8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sz="900" b="1" kern="0">
                <a:solidFill>
                  <a:sysClr val="window" lastClr="FFFFFF"/>
                </a:solidFill>
                <a:latin typeface="Calibri" pitchFamily="34" charset="0"/>
                <a:ea typeface="ＭＳ Ｐゴシック" pitchFamily="16" charset="-128"/>
                <a:cs typeface="Calibri" pitchFamily="34" charset="0"/>
              </a:endParaRPr>
            </a:p>
          </p:txBody>
        </p:sp>
        <p:sp>
          <p:nvSpPr>
            <p:cNvPr id="233" name="Down Arrow 232"/>
            <p:cNvSpPr/>
            <p:nvPr/>
          </p:nvSpPr>
          <p:spPr>
            <a:xfrm rot="10800000">
              <a:off x="6471794" y="4572000"/>
              <a:ext cx="119506" cy="152400"/>
            </a:xfrm>
            <a:prstGeom prst="downArrow">
              <a:avLst/>
            </a:prstGeom>
            <a:solidFill>
              <a:sysClr val="windowText" lastClr="000000">
                <a:lumMod val="85000"/>
                <a:lumOff val="15000"/>
              </a:sysClr>
            </a:solidFill>
            <a:ln w="12700" cap="flat" cmpd="sng" algn="ctr">
              <a:solidFill>
                <a:srgbClr val="4F81BD">
                  <a:lumMod val="20000"/>
                  <a:lumOff val="8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sz="900" b="1" kern="0">
                <a:solidFill>
                  <a:sysClr val="window" lastClr="FFFFFF"/>
                </a:solidFill>
                <a:latin typeface="Calibri" pitchFamily="34" charset="0"/>
                <a:ea typeface="ＭＳ Ｐゴシック" pitchFamily="16" charset="-128"/>
                <a:cs typeface="Calibri" pitchFamily="34" charset="0"/>
              </a:endParaRPr>
            </a:p>
          </p:txBody>
        </p:sp>
      </p:grpSp>
      <p:sp>
        <p:nvSpPr>
          <p:cNvPr id="234" name="Rounded Rectangle 233"/>
          <p:cNvSpPr/>
          <p:nvPr/>
        </p:nvSpPr>
        <p:spPr>
          <a:xfrm>
            <a:off x="2072272" y="2258188"/>
            <a:ext cx="1371322" cy="260877"/>
          </a:xfrm>
          <a:prstGeom prst="roundRect">
            <a:avLst/>
          </a:prstGeom>
          <a:solidFill>
            <a:srgbClr val="32B4CE">
              <a:lumMod val="40000"/>
              <a:lumOff val="60000"/>
            </a:srgbClr>
          </a:solidFill>
          <a:ln w="25400" cap="flat" cmpd="sng" algn="ctr">
            <a:solidFill>
              <a:srgbClr val="117788"/>
            </a:solidFill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256K L2 / L3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5" name="Rounded Rectangle 234"/>
          <p:cNvSpPr/>
          <p:nvPr/>
        </p:nvSpPr>
        <p:spPr>
          <a:xfrm>
            <a:off x="2068001" y="2579982"/>
            <a:ext cx="1379864" cy="239418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117788"/>
            </a:solidFill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64K  RAM  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6" name="Rounded Rectangle 235"/>
          <p:cNvSpPr/>
          <p:nvPr/>
        </p:nvSpPr>
        <p:spPr>
          <a:xfrm>
            <a:off x="1932878" y="3062877"/>
            <a:ext cx="1660397" cy="275906"/>
          </a:xfrm>
          <a:prstGeom prst="roundRect">
            <a:avLst/>
          </a:prstGeom>
          <a:solidFill>
            <a:srgbClr val="32B4CE">
              <a:lumMod val="40000"/>
              <a:lumOff val="60000"/>
            </a:srgbClr>
          </a:solidFill>
          <a:ln w="25400" cap="flat" cmpd="sng" algn="ctr">
            <a:solidFill>
              <a:srgbClr val="117788"/>
            </a:solidFill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256KB L3 Shared RAM</a:t>
            </a:r>
          </a:p>
        </p:txBody>
      </p:sp>
      <p:sp>
        <p:nvSpPr>
          <p:cNvPr id="237" name="Rounded Rectangle 236"/>
          <p:cNvSpPr/>
          <p:nvPr/>
        </p:nvSpPr>
        <p:spPr>
          <a:xfrm>
            <a:off x="1932878" y="3399701"/>
            <a:ext cx="1660397" cy="331115"/>
          </a:xfrm>
          <a:prstGeom prst="roundRect">
            <a:avLst/>
          </a:prstGeom>
          <a:solidFill>
            <a:srgbClr val="32B4CE">
              <a:lumMod val="40000"/>
              <a:lumOff val="60000"/>
            </a:srgbClr>
          </a:solidFill>
          <a:ln w="25400" cap="flat" cmpd="sng" algn="ctr">
            <a:solidFill>
              <a:srgbClr val="117788"/>
            </a:solidFill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32-bit </a:t>
            </a:r>
            <a:r>
              <a:rPr kumimoji="0" lang="en-US" sz="11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LPDDR2/DDR3/DDR3L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38" name="Picture 61" descr="TI bug white copy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22088" y="664583"/>
            <a:ext cx="203024" cy="213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9" name="Rectangle 94"/>
          <p:cNvSpPr>
            <a:spLocks noChangeArrowheads="1"/>
          </p:cNvSpPr>
          <p:nvPr/>
        </p:nvSpPr>
        <p:spPr bwMode="gray">
          <a:xfrm>
            <a:off x="7856609" y="76200"/>
            <a:ext cx="991221" cy="410397"/>
          </a:xfrm>
          <a:prstGeom prst="rect">
            <a:avLst/>
          </a:prstGeom>
          <a:solidFill>
            <a:srgbClr val="32B4CE">
              <a:lumMod val="40000"/>
              <a:lumOff val="60000"/>
            </a:srgbClr>
          </a:solidFill>
          <a:ln w="25400" cap="flat" cmpd="sng" algn="ctr">
            <a:solidFill>
              <a:srgbClr val="117788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 pitchFamily="34" charset="0"/>
                <a:cs typeface="+mn-cs"/>
              </a:rPr>
              <a:t>Improved vs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 pitchFamily="34" charset="0"/>
                <a:cs typeface="+mn-cs"/>
              </a:rPr>
              <a:t>. </a:t>
            </a:r>
            <a:endParaRPr kumimoji="0" lang="en-US" sz="1100" b="1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Narrow" pitchFamily="34" charset="0"/>
              <a:cs typeface="+mn-cs"/>
            </a:endParaRP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 pitchFamily="34" charset="0"/>
                <a:cs typeface="+mn-cs"/>
              </a:rPr>
              <a:t>AM335x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Narrow" pitchFamily="34" charset="0"/>
              <a:cs typeface="+mn-cs"/>
            </a:endParaRPr>
          </a:p>
        </p:txBody>
      </p:sp>
      <p:sp>
        <p:nvSpPr>
          <p:cNvPr id="240" name="Rectangular Callout 239"/>
          <p:cNvSpPr/>
          <p:nvPr/>
        </p:nvSpPr>
        <p:spPr>
          <a:xfrm>
            <a:off x="53908" y="566748"/>
            <a:ext cx="1758888" cy="1033452"/>
          </a:xfrm>
          <a:prstGeom prst="wedgeRectCallout">
            <a:avLst>
              <a:gd name="adj1" fmla="val 68607"/>
              <a:gd name="adj2" fmla="val 35279"/>
            </a:avLst>
          </a:prstGeom>
          <a:gradFill rotWithShape="1">
            <a:gsLst>
              <a:gs pos="0">
                <a:srgbClr val="117788">
                  <a:lumMod val="50000"/>
                </a:srgbClr>
              </a:gs>
              <a:gs pos="91000">
                <a:srgbClr val="117788">
                  <a:lumMod val="75000"/>
                </a:srgbClr>
              </a:gs>
              <a:gs pos="100000">
                <a:srgbClr val="117788">
                  <a:lumMod val="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Cortex-A9 delivers up to 2500 DMIPs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20% higher than  Cortex-A8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VFP unit 10 times faster than Cortex-A8</a:t>
            </a:r>
          </a:p>
        </p:txBody>
      </p:sp>
      <p:sp>
        <p:nvSpPr>
          <p:cNvPr id="241" name="Rectangular Callout 240"/>
          <p:cNvSpPr/>
          <p:nvPr/>
        </p:nvSpPr>
        <p:spPr>
          <a:xfrm>
            <a:off x="45001" y="1706803"/>
            <a:ext cx="1736596" cy="960197"/>
          </a:xfrm>
          <a:prstGeom prst="wedgeRectCallout">
            <a:avLst>
              <a:gd name="adj1" fmla="val 65155"/>
              <a:gd name="adj2" fmla="val 15458"/>
            </a:avLst>
          </a:prstGeom>
          <a:gradFill rotWithShape="1">
            <a:gsLst>
              <a:gs pos="0">
                <a:srgbClr val="117788">
                  <a:lumMod val="50000"/>
                </a:srgbClr>
              </a:gs>
              <a:gs pos="80000">
                <a:srgbClr val="117788">
                  <a:lumMod val="75000"/>
                </a:srgbClr>
              </a:gs>
              <a:gs pos="100000">
                <a:srgbClr val="117788">
                  <a:lumMod val="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256KB RAM configurable as either L2 cache or L3 SRAM, providing up to 512KB of internal L3 RAM</a:t>
            </a:r>
          </a:p>
        </p:txBody>
      </p:sp>
      <p:sp>
        <p:nvSpPr>
          <p:cNvPr id="242" name="Rectangular Callout 241"/>
          <p:cNvSpPr/>
          <p:nvPr/>
        </p:nvSpPr>
        <p:spPr>
          <a:xfrm>
            <a:off x="7215554" y="3399701"/>
            <a:ext cx="1853018" cy="799650"/>
          </a:xfrm>
          <a:prstGeom prst="wedgeRectCallout">
            <a:avLst>
              <a:gd name="adj1" fmla="val -61917"/>
              <a:gd name="adj2" fmla="val -40064"/>
            </a:avLst>
          </a:prstGeom>
          <a:gradFill rotWithShape="1">
            <a:gsLst>
              <a:gs pos="0">
                <a:srgbClr val="117788">
                  <a:lumMod val="50000"/>
                </a:srgbClr>
              </a:gs>
              <a:gs pos="80000">
                <a:srgbClr val="117788">
                  <a:lumMod val="75000"/>
                </a:srgbClr>
              </a:gs>
              <a:gs pos="100000">
                <a:srgbClr val="117788">
                  <a:lumMod val="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Secure boot enables IP protection, anti-cloning, and  take-over protection</a:t>
            </a:r>
          </a:p>
        </p:txBody>
      </p:sp>
      <p:sp>
        <p:nvSpPr>
          <p:cNvPr id="243" name="Rectangular Callout 242"/>
          <p:cNvSpPr/>
          <p:nvPr/>
        </p:nvSpPr>
        <p:spPr>
          <a:xfrm>
            <a:off x="76200" y="4995882"/>
            <a:ext cx="1736596" cy="965994"/>
          </a:xfrm>
          <a:prstGeom prst="wedgeRectCallout">
            <a:avLst>
              <a:gd name="adj1" fmla="val 65876"/>
              <a:gd name="adj2" fmla="val -2133"/>
            </a:avLst>
          </a:prstGeom>
          <a:gradFill rotWithShape="1">
            <a:gsLst>
              <a:gs pos="0">
                <a:srgbClr val="117788">
                  <a:lumMod val="50000"/>
                </a:srgbClr>
              </a:gs>
              <a:gs pos="80000">
                <a:srgbClr val="117788">
                  <a:lumMod val="75000"/>
                </a:srgbClr>
              </a:gs>
              <a:gs pos="100000">
                <a:srgbClr val="117788">
                  <a:lumMod val="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QSPI interface enables execute-in-place (XIP) from low-cost NOR flash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Enables DDR-less applications</a:t>
            </a:r>
          </a:p>
        </p:txBody>
      </p:sp>
      <p:sp>
        <p:nvSpPr>
          <p:cNvPr id="244" name="Rectangular Callout 243"/>
          <p:cNvSpPr/>
          <p:nvPr/>
        </p:nvSpPr>
        <p:spPr>
          <a:xfrm>
            <a:off x="67067" y="4018006"/>
            <a:ext cx="1718953" cy="853862"/>
          </a:xfrm>
          <a:prstGeom prst="wedgeRectCallout">
            <a:avLst>
              <a:gd name="adj1" fmla="val 61892"/>
              <a:gd name="adj2" fmla="val -38016"/>
            </a:avLst>
          </a:prstGeom>
          <a:gradFill rotWithShape="1">
            <a:gsLst>
              <a:gs pos="0">
                <a:srgbClr val="117788">
                  <a:lumMod val="50000"/>
                </a:srgbClr>
              </a:gs>
              <a:gs pos="80000">
                <a:srgbClr val="117788">
                  <a:lumMod val="75000"/>
                </a:srgbClr>
              </a:gs>
              <a:gs pos="100000">
                <a:srgbClr val="117788">
                  <a:lumMod val="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Simplified power sequencing for flexible power design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System cost savings</a:t>
            </a:r>
          </a:p>
        </p:txBody>
      </p:sp>
      <p:sp>
        <p:nvSpPr>
          <p:cNvPr id="245" name="Rectangular Callout 244"/>
          <p:cNvSpPr/>
          <p:nvPr/>
        </p:nvSpPr>
        <p:spPr>
          <a:xfrm>
            <a:off x="45000" y="2768144"/>
            <a:ext cx="1763089" cy="1118056"/>
          </a:xfrm>
          <a:prstGeom prst="wedgeRectCallout">
            <a:avLst>
              <a:gd name="adj1" fmla="val 56636"/>
              <a:gd name="adj2" fmla="val -11668"/>
            </a:avLst>
          </a:prstGeom>
          <a:gradFill rotWithShape="1">
            <a:gsLst>
              <a:gs pos="0">
                <a:srgbClr val="117788">
                  <a:lumMod val="50000"/>
                </a:srgbClr>
              </a:gs>
              <a:gs pos="80000">
                <a:srgbClr val="117788">
                  <a:lumMod val="75000"/>
                </a:srgbClr>
              </a:gs>
              <a:gs pos="100000">
                <a:srgbClr val="117788">
                  <a:lumMod val="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Increased L3 RAM (AM335x has 64KB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)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32b DDR memory interface increases bandwidth (</a:t>
            </a: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vs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16b in AM335x)</a:t>
            </a:r>
          </a:p>
        </p:txBody>
      </p:sp>
      <p:sp>
        <p:nvSpPr>
          <p:cNvPr id="246" name="Rectangular Callout 245"/>
          <p:cNvSpPr/>
          <p:nvPr/>
        </p:nvSpPr>
        <p:spPr>
          <a:xfrm>
            <a:off x="7215554" y="4984651"/>
            <a:ext cx="1853018" cy="805770"/>
          </a:xfrm>
          <a:prstGeom prst="wedgeRectCallout">
            <a:avLst>
              <a:gd name="adj1" fmla="val -244568"/>
              <a:gd name="adj2" fmla="val -76820"/>
            </a:avLst>
          </a:prstGeom>
          <a:gradFill rotWithShape="1">
            <a:gsLst>
              <a:gs pos="0">
                <a:srgbClr val="117788">
                  <a:lumMod val="50000"/>
                </a:srgbClr>
              </a:gs>
              <a:gs pos="80000">
                <a:srgbClr val="117788">
                  <a:lumMod val="75000"/>
                </a:srgbClr>
              </a:gs>
              <a:gs pos="100000">
                <a:srgbClr val="117788">
                  <a:lumMod val="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Single/Dual camera port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For apps such as data terminals, barcode scanners, etc.</a:t>
            </a:r>
          </a:p>
        </p:txBody>
      </p:sp>
      <p:sp>
        <p:nvSpPr>
          <p:cNvPr id="247" name="Rectangular Callout 246"/>
          <p:cNvSpPr/>
          <p:nvPr/>
        </p:nvSpPr>
        <p:spPr>
          <a:xfrm>
            <a:off x="2590800" y="5867400"/>
            <a:ext cx="4081670" cy="375072"/>
          </a:xfrm>
          <a:prstGeom prst="wedgeRectCallout">
            <a:avLst>
              <a:gd name="adj1" fmla="val -23568"/>
              <a:gd name="adj2" fmla="val -109586"/>
            </a:avLst>
          </a:prstGeom>
          <a:gradFill rotWithShape="1">
            <a:gsLst>
              <a:gs pos="0">
                <a:srgbClr val="117788">
                  <a:lumMod val="50000"/>
                </a:srgbClr>
              </a:gs>
              <a:gs pos="80000">
                <a:srgbClr val="117788">
                  <a:lumMod val="75000"/>
                </a:srgbClr>
              </a:gs>
              <a:gs pos="100000">
                <a:srgbClr val="117788">
                  <a:lumMod val="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Increased SPI, Timers, PWMs, and ADC </a:t>
            </a:r>
            <a:r>
              <a:rPr lang="en-US" sz="1050" kern="0" dirty="0" smtClean="0">
                <a:solidFill>
                  <a:srgbClr val="FFFFFF"/>
                </a:solidFill>
                <a:latin typeface="Arial"/>
              </a:rPr>
              <a:t>inputs</a:t>
            </a: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New HDQ/1-Wire interface for sensors and battery monitor</a:t>
            </a:r>
          </a:p>
        </p:txBody>
      </p:sp>
      <p:sp>
        <p:nvSpPr>
          <p:cNvPr id="248" name="Rounded Rectangle 247"/>
          <p:cNvSpPr/>
          <p:nvPr/>
        </p:nvSpPr>
        <p:spPr>
          <a:xfrm>
            <a:off x="5562600" y="975328"/>
            <a:ext cx="1551428" cy="1739613"/>
          </a:xfrm>
          <a:prstGeom prst="roundRect">
            <a:avLst/>
          </a:prstGeom>
          <a:solidFill>
            <a:srgbClr val="4BACC6">
              <a:lumMod val="75000"/>
            </a:srgbClr>
          </a:solidFill>
          <a:ln w="25400" cap="flat" cmpd="sng" algn="ctr">
            <a:solidFill>
              <a:srgbClr val="9BBB59">
                <a:lumMod val="20000"/>
                <a:lumOff val="80000"/>
              </a:srgb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PRU-ICSS</a:t>
            </a:r>
          </a:p>
        </p:txBody>
      </p:sp>
      <p:sp>
        <p:nvSpPr>
          <p:cNvPr id="249" name="Rounded Rectangle 248"/>
          <p:cNvSpPr/>
          <p:nvPr/>
        </p:nvSpPr>
        <p:spPr>
          <a:xfrm flipH="1">
            <a:off x="5608726" y="1452070"/>
            <a:ext cx="1462915" cy="1192978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>
                <a:latin typeface="Calibri" pitchFamily="34" charset="0"/>
                <a:cs typeface="Calibri" pitchFamily="34" charset="0"/>
              </a:rPr>
              <a:t>Industrial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 smtClean="0">
                <a:latin typeface="Calibri" pitchFamily="34" charset="0"/>
                <a:cs typeface="Calibri" pitchFamily="34" charset="0"/>
              </a:rPr>
              <a:t>Communications + Motor Feedback</a:t>
            </a:r>
            <a:endParaRPr lang="en-US" sz="1200" b="1" dirty="0">
              <a:latin typeface="Calibri" pitchFamily="34" charset="0"/>
              <a:cs typeface="Calibri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>
                <a:latin typeface="Calibri" pitchFamily="34" charset="0"/>
                <a:cs typeface="Calibri" pitchFamily="34" charset="0"/>
              </a:rPr>
              <a:t>Protocols +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>
                <a:latin typeface="Calibri" pitchFamily="34" charset="0"/>
                <a:cs typeface="Calibri" pitchFamily="34" charset="0"/>
              </a:rPr>
              <a:t>Sigma  Delta</a:t>
            </a:r>
          </a:p>
        </p:txBody>
      </p:sp>
      <p:pic>
        <p:nvPicPr>
          <p:cNvPr id="250" name="Picture 6" descr="http://blogs.msdn.com/blogfiles/gblock/WindowsLiveWriter/MoreWebClientgoodnessshippingWCSF2.0_C95C/Robotic%20Arm_4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708" b="90000" l="9063" r="90000"/>
                    </a14:imgEffect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854" y="914400"/>
            <a:ext cx="650471" cy="48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1" name="Rectangular Callout 250"/>
          <p:cNvSpPr/>
          <p:nvPr/>
        </p:nvSpPr>
        <p:spPr>
          <a:xfrm>
            <a:off x="7239000" y="1905000"/>
            <a:ext cx="1829572" cy="1034016"/>
          </a:xfrm>
          <a:prstGeom prst="wedgeRectCallout">
            <a:avLst>
              <a:gd name="adj1" fmla="val -167327"/>
              <a:gd name="adj2" fmla="val 52201"/>
            </a:avLst>
          </a:prstGeom>
          <a:gradFill rotWithShape="1">
            <a:gsLst>
              <a:gs pos="0">
                <a:srgbClr val="117788">
                  <a:lumMod val="50000"/>
                </a:srgbClr>
              </a:gs>
              <a:gs pos="80000">
                <a:srgbClr val="117788">
                  <a:lumMod val="75000"/>
                </a:srgbClr>
              </a:gs>
              <a:gs pos="100000">
                <a:srgbClr val="117788">
                  <a:lumMod val="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Display processing off-loads CPU from tasks such as overlay, etc.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Contributes to higher performance than AM335x</a:t>
            </a:r>
          </a:p>
        </p:txBody>
      </p:sp>
      <p:sp>
        <p:nvSpPr>
          <p:cNvPr id="252" name="Rectangular Callout 251"/>
          <p:cNvSpPr/>
          <p:nvPr/>
        </p:nvSpPr>
        <p:spPr>
          <a:xfrm>
            <a:off x="7215554" y="589952"/>
            <a:ext cx="1853018" cy="1181001"/>
          </a:xfrm>
          <a:prstGeom prst="wedgeRectCallout">
            <a:avLst>
              <a:gd name="adj1" fmla="val -64977"/>
              <a:gd name="adj2" fmla="val 26437"/>
            </a:avLst>
          </a:prstGeom>
          <a:gradFill rotWithShape="1">
            <a:gsLst>
              <a:gs pos="0">
                <a:srgbClr val="117788">
                  <a:lumMod val="50000"/>
                </a:srgbClr>
              </a:gs>
              <a:gs pos="80000">
                <a:srgbClr val="117788">
                  <a:lumMod val="75000"/>
                </a:srgbClr>
              </a:gs>
              <a:gs pos="100000">
                <a:srgbClr val="117788">
                  <a:lumMod val="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ICSS for industrial protocol acceleration -  enables simultaneous industrial Ethernet protocols and motor feedback protocols.</a:t>
            </a:r>
          </a:p>
        </p:txBody>
      </p:sp>
    </p:spTree>
    <p:extLst>
      <p:ext uri="{BB962C8B-B14F-4D97-AF65-F5344CB8AC3E}">
        <p14:creationId xmlns:p14="http://schemas.microsoft.com/office/powerpoint/2010/main" val="162298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2590800" y="1143000"/>
            <a:ext cx="3260725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3429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336699"/>
                </a:solidFill>
              </a:rPr>
              <a:t>ZDN </a:t>
            </a:r>
            <a:r>
              <a:rPr lang="en-US" dirty="0">
                <a:solidFill>
                  <a:srgbClr val="336699"/>
                </a:solidFill>
              </a:rPr>
              <a:t>Package: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400" b="0" dirty="0" smtClean="0">
                <a:solidFill>
                  <a:srgbClr val="000000"/>
                </a:solidFill>
              </a:rPr>
              <a:t>17x17 </a:t>
            </a:r>
            <a:r>
              <a:rPr lang="en-US" sz="1400" b="0" dirty="0">
                <a:solidFill>
                  <a:srgbClr val="000000"/>
                </a:solidFill>
              </a:rPr>
              <a:t>mm 0.65 pitch via channel array [0.8 routable] package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400" b="0" dirty="0" smtClean="0">
                <a:solidFill>
                  <a:srgbClr val="000000"/>
                </a:solidFill>
              </a:rPr>
              <a:t>Separate VDD_MPU </a:t>
            </a:r>
            <a:r>
              <a:rPr lang="en-US" sz="1400" b="0" dirty="0">
                <a:solidFill>
                  <a:srgbClr val="000000"/>
                </a:solidFill>
              </a:rPr>
              <a:t>and </a:t>
            </a:r>
            <a:r>
              <a:rPr lang="en-US" sz="1400" b="0" dirty="0" smtClean="0">
                <a:solidFill>
                  <a:srgbClr val="000000"/>
                </a:solidFill>
              </a:rPr>
              <a:t>VDD_CORE</a:t>
            </a:r>
            <a:endParaRPr lang="en-US" sz="1400" b="0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514600"/>
            <a:ext cx="3459111" cy="3677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551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Tools and Software 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A5AC0A-F4BD-4464-80DC-A88E0D9F781D}" type="slidenum">
              <a:rPr lang="en-US" smtClean="0"/>
              <a:pPr/>
              <a:t>46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1775" y="142875"/>
            <a:ext cx="8458200" cy="1111767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Getting </a:t>
            </a:r>
            <a:r>
              <a:rPr lang="en-US" dirty="0">
                <a:solidFill>
                  <a:srgbClr val="FF0000"/>
                </a:solidFill>
              </a:rPr>
              <a:t>Start Guide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1800" dirty="0">
                <a:solidFill>
                  <a:srgbClr val="FF0000"/>
                </a:solidFill>
              </a:rPr>
              <a:t>http://processors.wiki.ti.com/index.php/Sitara_Linux_SDK_Getting_Started_Guide</a:t>
            </a:r>
          </a:p>
        </p:txBody>
      </p:sp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23" y="1254642"/>
            <a:ext cx="8714000" cy="4338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714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1775" y="142875"/>
            <a:ext cx="8458200" cy="1483906"/>
          </a:xfrm>
        </p:spPr>
        <p:txBody>
          <a:bodyPr/>
          <a:lstStyle/>
          <a:p>
            <a:r>
              <a:rPr lang="en-US" sz="3600" dirty="0" smtClean="0"/>
              <a:t>Software and tools Page</a:t>
            </a:r>
            <a:r>
              <a:rPr lang="en-US" dirty="0"/>
              <a:t/>
            </a:r>
            <a:br>
              <a:rPr lang="en-US" dirty="0"/>
            </a:br>
            <a:r>
              <a:rPr lang="en-US" sz="1600" dirty="0"/>
              <a:t>http://www.ti.com/lsds/ti/arm/sitara_arm_cortex_a_processor/arm_cortex_a9_core/am437x_arm_cortex_a9/tools_software.page</a:t>
            </a:r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05" y="2005871"/>
            <a:ext cx="7902649" cy="4069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726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1775" y="142875"/>
            <a:ext cx="8458200" cy="1207460"/>
          </a:xfrm>
        </p:spPr>
        <p:txBody>
          <a:bodyPr/>
          <a:lstStyle/>
          <a:p>
            <a:r>
              <a:rPr lang="en-US" sz="3600" dirty="0" smtClean="0"/>
              <a:t>Software Product page </a:t>
            </a:r>
            <a:r>
              <a:rPr lang="en-US" dirty="0"/>
              <a:t/>
            </a:r>
            <a:br>
              <a:rPr lang="en-US" dirty="0"/>
            </a:br>
            <a:r>
              <a:rPr lang="en-US" sz="1600" dirty="0" smtClean="0"/>
              <a:t>http</a:t>
            </a:r>
            <a:r>
              <a:rPr lang="en-US" sz="1600" dirty="0"/>
              <a:t>://</a:t>
            </a:r>
            <a:r>
              <a:rPr lang="en-US" sz="1600" dirty="0" smtClean="0"/>
              <a:t>software-dl.ti.com/sitara_linux/esd/AM335xSDK/latest/index_FDS.html</a:t>
            </a:r>
            <a:endParaRPr lang="en-US" sz="1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90" y="1137682"/>
            <a:ext cx="6294580" cy="4730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801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A5AC0A-F4BD-4464-80DC-A88E0D9F781D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01" y="116958"/>
            <a:ext cx="8482610" cy="6071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701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1775" y="142875"/>
            <a:ext cx="8458200" cy="1207460"/>
          </a:xfrm>
        </p:spPr>
        <p:txBody>
          <a:bodyPr/>
          <a:lstStyle/>
          <a:p>
            <a:r>
              <a:rPr lang="en-US" sz="3600" dirty="0" smtClean="0"/>
              <a:t>Software Product page </a:t>
            </a:r>
            <a:r>
              <a:rPr lang="en-US" dirty="0"/>
              <a:t/>
            </a:r>
            <a:br>
              <a:rPr lang="en-US" dirty="0"/>
            </a:br>
            <a:r>
              <a:rPr lang="en-US" sz="1600" dirty="0" smtClean="0"/>
              <a:t>http</a:t>
            </a:r>
            <a:r>
              <a:rPr lang="en-US" sz="1600" dirty="0"/>
              <a:t>://software-dl.ti.com/sitara_linux/esd/AM437xSDK/latest/index_FDS.html</a:t>
            </a:r>
          </a:p>
        </p:txBody>
      </p:sp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88" y="1378065"/>
            <a:ext cx="8397962" cy="4352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927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1775" y="142875"/>
            <a:ext cx="8458200" cy="1207460"/>
          </a:xfrm>
        </p:spPr>
        <p:txBody>
          <a:bodyPr/>
          <a:lstStyle/>
          <a:p>
            <a:r>
              <a:rPr lang="en-US" sz="3600" dirty="0" smtClean="0"/>
              <a:t>Software Product page (2) </a:t>
            </a:r>
            <a:r>
              <a:rPr lang="en-US" dirty="0"/>
              <a:t/>
            </a:r>
            <a:br>
              <a:rPr lang="en-US" dirty="0"/>
            </a:br>
            <a:r>
              <a:rPr lang="en-US" sz="1600" dirty="0" smtClean="0"/>
              <a:t>http</a:t>
            </a:r>
            <a:r>
              <a:rPr lang="en-US" sz="1600" dirty="0"/>
              <a:t>://software-dl.ti.com/sitara_linux/esd/AM437xSDK/latest/index_FDS.html</a:t>
            </a:r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12" y="2371061"/>
            <a:ext cx="8681709" cy="280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897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1775" y="142875"/>
            <a:ext cx="8458200" cy="1207460"/>
          </a:xfrm>
        </p:spPr>
        <p:txBody>
          <a:bodyPr/>
          <a:lstStyle/>
          <a:p>
            <a:r>
              <a:rPr lang="en-US" sz="3600" dirty="0" smtClean="0"/>
              <a:t>Software Product page (3) </a:t>
            </a:r>
            <a:r>
              <a:rPr lang="en-US" dirty="0"/>
              <a:t/>
            </a:r>
            <a:br>
              <a:rPr lang="en-US" dirty="0"/>
            </a:br>
            <a:r>
              <a:rPr lang="en-US" sz="1600" dirty="0" smtClean="0"/>
              <a:t>http</a:t>
            </a:r>
            <a:r>
              <a:rPr lang="en-US" sz="1600" dirty="0"/>
              <a:t>://software-dl.ti.com/sitara_linux/esd/AM437xSDK/latest/index_FDS.html</a:t>
            </a: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56" y="2126512"/>
            <a:ext cx="8325800" cy="2849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900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1775" y="142875"/>
            <a:ext cx="8458200" cy="877851"/>
          </a:xfrm>
        </p:spPr>
        <p:txBody>
          <a:bodyPr/>
          <a:lstStyle/>
          <a:p>
            <a:r>
              <a:rPr lang="en-US" sz="3600" dirty="0"/>
              <a:t>Development Tools</a:t>
            </a:r>
            <a:br>
              <a:rPr lang="en-US" sz="3600" dirty="0"/>
            </a:br>
            <a:r>
              <a:rPr lang="en-US" sz="1600" dirty="0"/>
              <a:t>http://www.ti.com/lsds/ti/arm/sitara_arm_cortex_a_processor/arm_cortex_a9_core/am437x_arm_cortex_a9/tools_software.page#tools</a:t>
            </a:r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75" y="1157874"/>
            <a:ext cx="6804839" cy="5280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715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1775" y="142875"/>
            <a:ext cx="8458200" cy="877851"/>
          </a:xfrm>
        </p:spPr>
        <p:txBody>
          <a:bodyPr/>
          <a:lstStyle/>
          <a:p>
            <a:r>
              <a:rPr lang="en-US" sz="3600" dirty="0"/>
              <a:t>Development </a:t>
            </a:r>
            <a:r>
              <a:rPr lang="en-US" sz="3600" dirty="0" smtClean="0"/>
              <a:t>Tools (2)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1600" dirty="0"/>
              <a:t>http://www.ti.com/lsds/ti/arm/sitara_arm_cortex_a_processor/arm_cortex_a9_core/am437x_arm_cortex_a9/tools_software.page#tools</a:t>
            </a:r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62" y="2125097"/>
            <a:ext cx="8087390" cy="2951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864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1775" y="142875"/>
            <a:ext cx="8458200" cy="877851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TI Reference designs </a:t>
            </a:r>
            <a:r>
              <a:rPr lang="en-US" dirty="0">
                <a:solidFill>
                  <a:srgbClr val="FF0000"/>
                </a:solidFill>
              </a:rPr>
              <a:t/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http://</a:t>
            </a:r>
            <a:r>
              <a:rPr lang="en-US" sz="2000" dirty="0" smtClean="0">
                <a:solidFill>
                  <a:srgbClr val="FF0000"/>
                </a:solidFill>
              </a:rPr>
              <a:t>www.ti.com/general/docs/refdesignsearchresults.tsp?keyword=am335x</a:t>
            </a:r>
            <a:r>
              <a:rPr lang="en-US" sz="2000" dirty="0">
                <a:solidFill>
                  <a:srgbClr val="FF0000"/>
                </a:solidFill>
              </a:rPr>
              <a:t/>
            </a:r>
            <a:br>
              <a:rPr lang="en-US" sz="2000" dirty="0">
                <a:solidFill>
                  <a:srgbClr val="FF0000"/>
                </a:solidFill>
              </a:rPr>
            </a:b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42" y="1019175"/>
            <a:ext cx="7715250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42" y="4300538"/>
            <a:ext cx="771525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72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1775" y="142875"/>
            <a:ext cx="8458200" cy="877851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TI Reference designs </a:t>
            </a:r>
            <a:r>
              <a:rPr lang="en-US" dirty="0">
                <a:solidFill>
                  <a:srgbClr val="FF0000"/>
                </a:solidFill>
              </a:rPr>
              <a:t/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http://www.ti.com/general/docs/refdesignsearchresults.tsp?keyword=am437x</a:t>
            </a:r>
            <a:br>
              <a:rPr lang="en-US" sz="2000" dirty="0">
                <a:solidFill>
                  <a:srgbClr val="FF0000"/>
                </a:solidFill>
              </a:rPr>
            </a:b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55" y="970443"/>
            <a:ext cx="54483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55" y="3987874"/>
            <a:ext cx="7848600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058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75" y="142875"/>
            <a:ext cx="8458200" cy="751395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Linux SDK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12" y="1935126"/>
            <a:ext cx="7362863" cy="2789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714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75" y="142875"/>
            <a:ext cx="8458200" cy="751395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Linux SDK directories (1)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28" y="1406045"/>
            <a:ext cx="5276850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28" y="4345284"/>
            <a:ext cx="581025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43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75" y="142875"/>
            <a:ext cx="8458200" cy="751395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Linux SDK directories (2)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62" y="1190846"/>
            <a:ext cx="68961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62" y="3873574"/>
            <a:ext cx="689610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443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 dirty="0" smtClean="0"/>
              <a:t>AM437x: A scalable platform with 4 pin-to-pin compatible devices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663575" y="1468438"/>
            <a:ext cx="7527925" cy="330041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FFFFFF"/>
              </a:solidFill>
            </a:endParaRPr>
          </a:p>
        </p:txBody>
      </p:sp>
      <p:sp>
        <p:nvSpPr>
          <p:cNvPr id="60" name="Rectangle 80"/>
          <p:cNvSpPr>
            <a:spLocks noChangeArrowheads="1"/>
          </p:cNvSpPr>
          <p:nvPr/>
        </p:nvSpPr>
        <p:spPr bwMode="auto">
          <a:xfrm>
            <a:off x="1798636" y="1295178"/>
            <a:ext cx="1114425" cy="3568921"/>
          </a:xfrm>
          <a:prstGeom prst="rect">
            <a:avLst/>
          </a:prstGeom>
          <a:gradFill rotWithShape="1">
            <a:gsLst>
              <a:gs pos="0">
                <a:srgbClr val="63CB63"/>
              </a:gs>
              <a:gs pos="100000">
                <a:srgbClr val="C4EBC4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Ctr="1"/>
          <a:lstStyle/>
          <a:p>
            <a:pPr algn="ctr"/>
            <a:endParaRPr lang="en-US" sz="1000" b="1" dirty="0" smtClean="0">
              <a:solidFill>
                <a:srgbClr val="000000"/>
              </a:solidFill>
            </a:endParaRPr>
          </a:p>
          <a:p>
            <a:pPr algn="ctr"/>
            <a:r>
              <a:rPr lang="en-US" sz="1000" b="1" dirty="0" smtClean="0">
                <a:solidFill>
                  <a:srgbClr val="000000"/>
                </a:solidFill>
              </a:rPr>
              <a:t>ARM Cortex-A9</a:t>
            </a:r>
            <a:endParaRPr lang="en-US" sz="1000" b="1" dirty="0">
              <a:solidFill>
                <a:srgbClr val="000000"/>
              </a:solidFill>
            </a:endParaRPr>
          </a:p>
          <a:p>
            <a:pPr algn="ctr"/>
            <a:r>
              <a:rPr lang="en-US" sz="1000" b="1" dirty="0">
                <a:solidFill>
                  <a:srgbClr val="000000"/>
                </a:solidFill>
              </a:rPr>
              <a:t>(MHz)</a:t>
            </a:r>
          </a:p>
        </p:txBody>
      </p:sp>
      <p:sp>
        <p:nvSpPr>
          <p:cNvPr id="61" name="Text Box 9"/>
          <p:cNvSpPr txBox="1">
            <a:spLocks noChangeArrowheads="1"/>
          </p:cNvSpPr>
          <p:nvPr/>
        </p:nvSpPr>
        <p:spPr bwMode="auto">
          <a:xfrm>
            <a:off x="3074987" y="1296062"/>
            <a:ext cx="1057275" cy="3580738"/>
          </a:xfrm>
          <a:prstGeom prst="rect">
            <a:avLst/>
          </a:prstGeom>
          <a:gradFill rotWithShape="1">
            <a:gsLst>
              <a:gs pos="0">
                <a:srgbClr val="A93AEE"/>
              </a:gs>
              <a:gs pos="100000">
                <a:srgbClr val="DEB4F9"/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Ctr="1"/>
          <a:lstStyle/>
          <a:p>
            <a:pPr algn="ctr"/>
            <a:endParaRPr lang="en-US" sz="1000" b="1" dirty="0">
              <a:solidFill>
                <a:srgbClr val="000000"/>
              </a:solidFill>
            </a:endParaRPr>
          </a:p>
          <a:p>
            <a:pPr algn="ctr"/>
            <a:r>
              <a:rPr lang="en-US" sz="1000" b="1" dirty="0">
                <a:solidFill>
                  <a:srgbClr val="000000"/>
                </a:solidFill>
              </a:rPr>
              <a:t>Graphics</a:t>
            </a:r>
          </a:p>
        </p:txBody>
      </p:sp>
      <p:sp>
        <p:nvSpPr>
          <p:cNvPr id="65" name="Rectangle 292"/>
          <p:cNvSpPr>
            <a:spLocks noChangeArrowheads="1"/>
          </p:cNvSpPr>
          <p:nvPr/>
        </p:nvSpPr>
        <p:spPr bwMode="auto">
          <a:xfrm>
            <a:off x="6453188" y="1295730"/>
            <a:ext cx="1319212" cy="3576307"/>
          </a:xfrm>
          <a:prstGeom prst="rect">
            <a:avLst/>
          </a:prstGeom>
          <a:gradFill rotWithShape="1">
            <a:gsLst>
              <a:gs pos="0">
                <a:srgbClr val="A93AEE"/>
              </a:gs>
              <a:gs pos="100000">
                <a:srgbClr val="DEB4F9"/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Ctr="1"/>
          <a:lstStyle/>
          <a:p>
            <a:pPr algn="ctr"/>
            <a:endParaRPr lang="en-US" sz="1000" dirty="0">
              <a:solidFill>
                <a:srgbClr val="000000"/>
              </a:solidFill>
            </a:endParaRPr>
          </a:p>
          <a:p>
            <a:pPr algn="ctr"/>
            <a:r>
              <a:rPr lang="en-US" sz="1000" b="1" dirty="0">
                <a:solidFill>
                  <a:srgbClr val="000000"/>
                </a:solidFill>
              </a:rPr>
              <a:t>Package</a:t>
            </a:r>
          </a:p>
        </p:txBody>
      </p:sp>
      <p:sp>
        <p:nvSpPr>
          <p:cNvPr id="69" name="Rectangle 79"/>
          <p:cNvSpPr>
            <a:spLocks noChangeArrowheads="1"/>
          </p:cNvSpPr>
          <p:nvPr/>
        </p:nvSpPr>
        <p:spPr bwMode="auto">
          <a:xfrm>
            <a:off x="4284662" y="1295400"/>
            <a:ext cx="2039938" cy="3571875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rgbClr val="9E9ED8"/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Ctr="1"/>
          <a:lstStyle/>
          <a:p>
            <a:endParaRPr lang="en-US" sz="1000" b="1" dirty="0">
              <a:solidFill>
                <a:srgbClr val="FFFFFF"/>
              </a:solidFill>
            </a:endParaRPr>
          </a:p>
          <a:p>
            <a:pPr algn="ctr"/>
            <a:r>
              <a:rPr lang="en-US" sz="1000" b="1" dirty="0" smtClean="0">
                <a:solidFill>
                  <a:srgbClr val="FFFFFF"/>
                </a:solidFill>
              </a:rPr>
              <a:t>Programmable Real-time Unit &amp; Industrial Communication Sub-System (PRU-ICSS)</a:t>
            </a:r>
            <a:r>
              <a:rPr lang="en-US" sz="1000" baseline="30000" dirty="0" smtClean="0">
                <a:solidFill>
                  <a:srgbClr val="FFFFFF"/>
                </a:solidFill>
              </a:rPr>
              <a:t>∆</a:t>
            </a:r>
            <a:endParaRPr lang="en-US" sz="1000" b="1" dirty="0">
              <a:solidFill>
                <a:srgbClr val="FFFFFF"/>
              </a:solidFill>
            </a:endParaRPr>
          </a:p>
          <a:p>
            <a:pPr algn="ctr"/>
            <a:endParaRPr lang="en-US" sz="1000" b="1" dirty="0">
              <a:solidFill>
                <a:srgbClr val="FFFFFF"/>
              </a:solidFill>
            </a:endParaRPr>
          </a:p>
        </p:txBody>
      </p:sp>
      <p:sp>
        <p:nvSpPr>
          <p:cNvPr id="73" name="Rectangle 20" descr="carre bleu"/>
          <p:cNvSpPr>
            <a:spLocks noChangeArrowheads="1"/>
          </p:cNvSpPr>
          <p:nvPr/>
        </p:nvSpPr>
        <p:spPr bwMode="gray">
          <a:xfrm>
            <a:off x="6562725" y="1997075"/>
            <a:ext cx="1057275" cy="365125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>
            <a:noFill/>
          </a:ln>
          <a:extLst/>
        </p:spPr>
        <p:txBody>
          <a:bodyPr anchor="ctr"/>
          <a:lstStyle/>
          <a:p>
            <a:pPr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chemeClr val="bg1"/>
                </a:solidFill>
                <a:latin typeface="Arial Narrow" pitchFamily="34" charset="0"/>
              </a:rPr>
              <a:t>17x17/0.65</a:t>
            </a:r>
            <a:r>
              <a:rPr lang="en-US" sz="10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mm</a:t>
            </a:r>
            <a:r>
              <a:rPr lang="en-US" sz="1000" dirty="0">
                <a:solidFill>
                  <a:srgbClr val="FFFFFF"/>
                </a:solidFill>
                <a:latin typeface="Arial" pitchFamily="34" charset="0"/>
              </a:rPr>
              <a:t> †</a:t>
            </a:r>
            <a:endParaRPr lang="en-US" sz="1000" b="1" dirty="0">
              <a:solidFill>
                <a:schemeClr val="bg1"/>
              </a:solidFill>
              <a:latin typeface="Arial Narrow" pitchFamily="34" charset="0"/>
              <a:ea typeface="ＭＳ Ｐゴシック" pitchFamily="34" charset="-128"/>
            </a:endParaRPr>
          </a:p>
        </p:txBody>
      </p:sp>
      <p:sp>
        <p:nvSpPr>
          <p:cNvPr id="75" name="Rectangle 13" descr="carre vert"/>
          <p:cNvSpPr>
            <a:spLocks noChangeArrowheads="1"/>
          </p:cNvSpPr>
          <p:nvPr/>
        </p:nvSpPr>
        <p:spPr bwMode="gray">
          <a:xfrm>
            <a:off x="1922462" y="1997075"/>
            <a:ext cx="914400" cy="365125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85000"/>
              </a:lnSpc>
            </a:pPr>
            <a:r>
              <a:rPr lang="en-US" sz="11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8</a:t>
            </a:r>
            <a:r>
              <a:rPr lang="en-US" sz="1100" b="1" dirty="0" smtClean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00/1000</a:t>
            </a:r>
            <a:r>
              <a:rPr lang="en-US" sz="11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*</a:t>
            </a:r>
            <a:endParaRPr lang="en-US" sz="1000" b="1" dirty="0">
              <a:solidFill>
                <a:srgbClr val="FFFFFF"/>
              </a:solidFill>
              <a:latin typeface="Arial Narrow" pitchFamily="34" charset="0"/>
              <a:ea typeface="ＭＳ Ｐゴシック" pitchFamily="34" charset="-128"/>
            </a:endParaRPr>
          </a:p>
        </p:txBody>
      </p:sp>
      <p:sp>
        <p:nvSpPr>
          <p:cNvPr id="80" name="Rectangle 20" descr="carre bleu"/>
          <p:cNvSpPr>
            <a:spLocks noChangeArrowheads="1"/>
          </p:cNvSpPr>
          <p:nvPr/>
        </p:nvSpPr>
        <p:spPr bwMode="gray">
          <a:xfrm>
            <a:off x="6562725" y="2672743"/>
            <a:ext cx="1057275" cy="365125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>
            <a:noFill/>
          </a:ln>
          <a:extLst/>
        </p:spPr>
        <p:txBody>
          <a:bodyPr anchor="ctr"/>
          <a:lstStyle/>
          <a:p>
            <a:pPr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000" b="1" dirty="0">
              <a:solidFill>
                <a:srgbClr val="FFFFFF"/>
              </a:solidFill>
              <a:latin typeface="Arial Narrow" pitchFamily="34" charset="0"/>
              <a:ea typeface="ＭＳ Ｐゴシック" pitchFamily="34" charset="-128"/>
            </a:endParaRPr>
          </a:p>
          <a:p>
            <a:pPr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chemeClr val="bg1"/>
                </a:solidFill>
                <a:latin typeface="Arial Narrow" pitchFamily="34" charset="0"/>
              </a:rPr>
              <a:t>17x17/0.65</a:t>
            </a:r>
            <a:r>
              <a:rPr lang="en-US" sz="10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mm</a:t>
            </a:r>
            <a:r>
              <a:rPr lang="en-US" sz="1000" dirty="0">
                <a:solidFill>
                  <a:srgbClr val="FFFFFF"/>
                </a:solidFill>
                <a:latin typeface="Arial" pitchFamily="34" charset="0"/>
              </a:rPr>
              <a:t> †</a:t>
            </a:r>
            <a:endParaRPr lang="en-US" sz="1000" b="1" dirty="0">
              <a:solidFill>
                <a:schemeClr val="bg1"/>
              </a:solidFill>
              <a:latin typeface="Arial Narrow" pitchFamily="34" charset="0"/>
              <a:ea typeface="ＭＳ Ｐゴシック" pitchFamily="34" charset="-128"/>
            </a:endParaRPr>
          </a:p>
          <a:p>
            <a:pPr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000" b="1" dirty="0">
              <a:solidFill>
                <a:srgbClr val="FFFFFF"/>
              </a:solidFill>
              <a:latin typeface="Arial Narrow" pitchFamily="34" charset="0"/>
              <a:ea typeface="ＭＳ Ｐゴシック" pitchFamily="34" charset="-128"/>
            </a:endParaRPr>
          </a:p>
        </p:txBody>
      </p:sp>
      <p:sp>
        <p:nvSpPr>
          <p:cNvPr id="82" name="Rectangle 13" descr="carre vert"/>
          <p:cNvSpPr>
            <a:spLocks noChangeArrowheads="1"/>
          </p:cNvSpPr>
          <p:nvPr/>
        </p:nvSpPr>
        <p:spPr bwMode="gray">
          <a:xfrm>
            <a:off x="1922462" y="2690999"/>
            <a:ext cx="914400" cy="365125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85000"/>
              </a:lnSpc>
            </a:pPr>
            <a:r>
              <a:rPr lang="en-US" sz="11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8</a:t>
            </a:r>
            <a:r>
              <a:rPr lang="en-US" sz="1100" b="1" dirty="0" smtClean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00/1000</a:t>
            </a:r>
            <a:r>
              <a:rPr lang="en-US" sz="11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*</a:t>
            </a:r>
          </a:p>
        </p:txBody>
      </p:sp>
      <p:sp>
        <p:nvSpPr>
          <p:cNvPr id="83" name="Rectangle 20" descr="carre bleu"/>
          <p:cNvSpPr>
            <a:spLocks noChangeArrowheads="1"/>
          </p:cNvSpPr>
          <p:nvPr/>
        </p:nvSpPr>
        <p:spPr bwMode="gray">
          <a:xfrm>
            <a:off x="3156902" y="2691354"/>
            <a:ext cx="914400" cy="365125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342900" indent="-342900" algn="ctr">
              <a:lnSpc>
                <a:spcPct val="85000"/>
              </a:lnSpc>
            </a:pPr>
            <a:r>
              <a:rPr lang="en-US" sz="10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3D graphics</a:t>
            </a:r>
          </a:p>
        </p:txBody>
      </p:sp>
      <p:sp>
        <p:nvSpPr>
          <p:cNvPr id="84" name="Rectangle 20" descr="carre bleu"/>
          <p:cNvSpPr>
            <a:spLocks noChangeArrowheads="1"/>
          </p:cNvSpPr>
          <p:nvPr/>
        </p:nvSpPr>
        <p:spPr bwMode="gray">
          <a:xfrm>
            <a:off x="6562725" y="3423478"/>
            <a:ext cx="1057275" cy="365125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>
            <a:noFill/>
          </a:ln>
          <a:extLst/>
        </p:spPr>
        <p:txBody>
          <a:bodyPr anchor="ctr"/>
          <a:lstStyle/>
          <a:p>
            <a:pPr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000" b="1" dirty="0">
              <a:solidFill>
                <a:srgbClr val="FFFFFF"/>
              </a:solidFill>
              <a:latin typeface="Arial Narrow" pitchFamily="34" charset="0"/>
              <a:ea typeface="ＭＳ Ｐゴシック" pitchFamily="34" charset="-128"/>
            </a:endParaRPr>
          </a:p>
          <a:p>
            <a:pPr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chemeClr val="bg1"/>
                </a:solidFill>
                <a:latin typeface="Arial Narrow" pitchFamily="34" charset="0"/>
              </a:rPr>
              <a:t>17x17/0.65</a:t>
            </a:r>
            <a:r>
              <a:rPr lang="en-US" sz="10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mm</a:t>
            </a:r>
            <a:r>
              <a:rPr lang="en-US" sz="1000" dirty="0">
                <a:solidFill>
                  <a:srgbClr val="FFFFFF"/>
                </a:solidFill>
                <a:latin typeface="Arial" pitchFamily="34" charset="0"/>
              </a:rPr>
              <a:t> †</a:t>
            </a:r>
            <a:endParaRPr lang="en-US" sz="1000" b="1" dirty="0">
              <a:solidFill>
                <a:schemeClr val="bg1"/>
              </a:solidFill>
              <a:latin typeface="Arial Narrow" pitchFamily="34" charset="0"/>
              <a:ea typeface="ＭＳ Ｐゴシック" pitchFamily="34" charset="-128"/>
            </a:endParaRPr>
          </a:p>
          <a:p>
            <a:pPr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000" b="1" dirty="0">
              <a:solidFill>
                <a:srgbClr val="FFFFFF"/>
              </a:solidFill>
              <a:latin typeface="Arial Narrow" pitchFamily="34" charset="0"/>
              <a:ea typeface="ＭＳ Ｐゴシック" pitchFamily="34" charset="-128"/>
            </a:endParaRPr>
          </a:p>
        </p:txBody>
      </p:sp>
      <p:sp>
        <p:nvSpPr>
          <p:cNvPr id="86" name="Rectangle 13" descr="carre vert"/>
          <p:cNvSpPr>
            <a:spLocks noChangeArrowheads="1"/>
          </p:cNvSpPr>
          <p:nvPr/>
        </p:nvSpPr>
        <p:spPr bwMode="gray">
          <a:xfrm>
            <a:off x="1922462" y="3423478"/>
            <a:ext cx="914400" cy="365125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85000"/>
              </a:lnSpc>
            </a:pPr>
            <a:r>
              <a:rPr lang="en-US" sz="11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8</a:t>
            </a:r>
            <a:r>
              <a:rPr lang="en-US" sz="1100" b="1" dirty="0" smtClean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00/1000</a:t>
            </a:r>
            <a:r>
              <a:rPr lang="en-US" sz="11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*</a:t>
            </a:r>
          </a:p>
        </p:txBody>
      </p:sp>
      <p:sp>
        <p:nvSpPr>
          <p:cNvPr id="87" name="Rectangle 20" descr="carre bleu"/>
          <p:cNvSpPr>
            <a:spLocks noChangeArrowheads="1"/>
          </p:cNvSpPr>
          <p:nvPr/>
        </p:nvSpPr>
        <p:spPr bwMode="gray">
          <a:xfrm>
            <a:off x="6562725" y="4114800"/>
            <a:ext cx="1057275" cy="365125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>
            <a:noFill/>
          </a:ln>
          <a:extLst/>
        </p:spPr>
        <p:txBody>
          <a:bodyPr anchor="ctr"/>
          <a:lstStyle/>
          <a:p>
            <a:pPr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000" b="1" dirty="0">
              <a:solidFill>
                <a:srgbClr val="FFFFFF"/>
              </a:solidFill>
              <a:latin typeface="Arial Narrow" pitchFamily="34" charset="0"/>
              <a:ea typeface="ＭＳ Ｐゴシック" pitchFamily="34" charset="-128"/>
            </a:endParaRPr>
          </a:p>
          <a:p>
            <a:pPr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chemeClr val="bg1"/>
                </a:solidFill>
                <a:latin typeface="Arial Narrow" pitchFamily="34" charset="0"/>
              </a:rPr>
              <a:t>17x17/0.65</a:t>
            </a:r>
            <a:r>
              <a:rPr lang="en-US" sz="10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mm</a:t>
            </a:r>
            <a:r>
              <a:rPr lang="en-US" sz="1000" dirty="0">
                <a:solidFill>
                  <a:srgbClr val="FFFFFF"/>
                </a:solidFill>
                <a:latin typeface="Arial" pitchFamily="34" charset="0"/>
              </a:rPr>
              <a:t> †</a:t>
            </a:r>
            <a:endParaRPr lang="en-US" sz="1000" b="1" dirty="0">
              <a:solidFill>
                <a:schemeClr val="bg1"/>
              </a:solidFill>
              <a:latin typeface="Arial Narrow" pitchFamily="34" charset="0"/>
              <a:ea typeface="ＭＳ Ｐゴシック" pitchFamily="34" charset="-128"/>
            </a:endParaRPr>
          </a:p>
          <a:p>
            <a:pPr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000" b="1" dirty="0">
              <a:solidFill>
                <a:srgbClr val="FFFFFF"/>
              </a:solidFill>
              <a:latin typeface="Arial Narrow" pitchFamily="34" charset="0"/>
              <a:ea typeface="ＭＳ Ｐゴシック" pitchFamily="34" charset="-128"/>
            </a:endParaRPr>
          </a:p>
        </p:txBody>
      </p:sp>
      <p:sp>
        <p:nvSpPr>
          <p:cNvPr id="89" name="Rectangle 13" descr="carre vert"/>
          <p:cNvSpPr>
            <a:spLocks noChangeArrowheads="1"/>
          </p:cNvSpPr>
          <p:nvPr/>
        </p:nvSpPr>
        <p:spPr bwMode="gray">
          <a:xfrm>
            <a:off x="1922462" y="4114800"/>
            <a:ext cx="914400" cy="365125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85000"/>
              </a:lnSpc>
            </a:pPr>
            <a:r>
              <a:rPr lang="en-US" sz="11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8</a:t>
            </a:r>
            <a:r>
              <a:rPr lang="en-US" sz="1100" b="1" dirty="0" smtClean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00/1000</a:t>
            </a:r>
            <a:r>
              <a:rPr lang="en-US" sz="11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*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624840" y="2259049"/>
            <a:ext cx="369332" cy="1703351"/>
          </a:xfrm>
          <a:prstGeom prst="rect">
            <a:avLst/>
          </a:prstGeom>
          <a:noFill/>
        </p:spPr>
        <p:txBody>
          <a:bodyPr vert="vert270"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rgbClr val="000000"/>
                </a:solidFill>
                <a:latin typeface="Arial"/>
                <a:cs typeface="+mn-cs"/>
              </a:rPr>
              <a:t>Pin-to-Pin Compatible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772400" y="2286000"/>
            <a:ext cx="369888" cy="1622425"/>
          </a:xfrm>
          <a:prstGeom prst="rect">
            <a:avLst/>
          </a:prstGeom>
          <a:noFill/>
        </p:spPr>
        <p:txBody>
          <a:bodyPr vert="vert"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rgbClr val="000000"/>
                </a:solidFill>
                <a:latin typeface="Arial"/>
                <a:cs typeface="+mn-cs"/>
              </a:rPr>
              <a:t>Software Compatible</a:t>
            </a: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031941" y="1905000"/>
            <a:ext cx="644459" cy="554797"/>
            <a:chOff x="949325" y="2268538"/>
            <a:chExt cx="522288" cy="481012"/>
          </a:xfrm>
        </p:grpSpPr>
        <p:pic>
          <p:nvPicPr>
            <p:cNvPr id="93" name="Picture 216" descr="2008_chip copy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68375" y="2268538"/>
              <a:ext cx="481013" cy="4810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4" name="Text Box 218"/>
            <p:cNvSpPr txBox="1">
              <a:spLocks noChangeArrowheads="1"/>
            </p:cNvSpPr>
            <p:nvPr/>
          </p:nvSpPr>
          <p:spPr bwMode="auto">
            <a:xfrm>
              <a:off x="949325" y="2332817"/>
              <a:ext cx="522288" cy="213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r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b="1" dirty="0" smtClean="0">
                  <a:solidFill>
                    <a:srgbClr val="FFFFFF"/>
                  </a:solidFill>
                  <a:latin typeface="Arial Narrow" pitchFamily="34" charset="0"/>
                </a:rPr>
                <a:t>AM4379</a:t>
              </a:r>
              <a:endParaRPr lang="en-US" sz="1000" b="1" baseline="30000" dirty="0">
                <a:solidFill>
                  <a:srgbClr val="FFFFFF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1031941" y="2617215"/>
            <a:ext cx="644459" cy="554797"/>
            <a:chOff x="955675" y="3290888"/>
            <a:chExt cx="522288" cy="481012"/>
          </a:xfrm>
        </p:grpSpPr>
        <p:pic>
          <p:nvPicPr>
            <p:cNvPr id="99" name="Picture 216" descr="2008_chip copy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74725" y="3290888"/>
              <a:ext cx="481013" cy="4810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0" name="Text Box 218"/>
            <p:cNvSpPr txBox="1">
              <a:spLocks noChangeArrowheads="1"/>
            </p:cNvSpPr>
            <p:nvPr/>
          </p:nvSpPr>
          <p:spPr bwMode="auto">
            <a:xfrm>
              <a:off x="955675" y="3355167"/>
              <a:ext cx="522288" cy="213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r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b="1" dirty="0" smtClean="0">
                  <a:solidFill>
                    <a:srgbClr val="FFFFFF"/>
                  </a:solidFill>
                  <a:latin typeface="Arial Narrow" pitchFamily="34" charset="0"/>
                </a:rPr>
                <a:t>AM4378</a:t>
              </a:r>
              <a:endParaRPr lang="en-US" sz="1000" b="1" baseline="30000" dirty="0">
                <a:solidFill>
                  <a:srgbClr val="FFFFFF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1031941" y="3331403"/>
            <a:ext cx="644459" cy="554797"/>
            <a:chOff x="962025" y="3802063"/>
            <a:chExt cx="522288" cy="481012"/>
          </a:xfrm>
        </p:grpSpPr>
        <p:pic>
          <p:nvPicPr>
            <p:cNvPr id="102" name="Picture 216" descr="2008_chip copy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81075" y="3802063"/>
              <a:ext cx="481013" cy="4810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3" name="Text Box 218"/>
            <p:cNvSpPr txBox="1">
              <a:spLocks noChangeArrowheads="1"/>
            </p:cNvSpPr>
            <p:nvPr/>
          </p:nvSpPr>
          <p:spPr bwMode="auto">
            <a:xfrm>
              <a:off x="962025" y="3866342"/>
              <a:ext cx="522288" cy="213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r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b="1" dirty="0" smtClean="0">
                  <a:solidFill>
                    <a:srgbClr val="FFFFFF"/>
                  </a:solidFill>
                  <a:latin typeface="Arial Narrow" pitchFamily="34" charset="0"/>
                </a:rPr>
                <a:t>AM4377</a:t>
              </a:r>
              <a:endParaRPr lang="en-US" sz="1000" b="1" baseline="30000" dirty="0">
                <a:solidFill>
                  <a:srgbClr val="FFFFFF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1031941" y="4038600"/>
            <a:ext cx="644459" cy="554797"/>
            <a:chOff x="962025" y="4316413"/>
            <a:chExt cx="522288" cy="481012"/>
          </a:xfrm>
        </p:grpSpPr>
        <p:pic>
          <p:nvPicPr>
            <p:cNvPr id="105" name="Picture 216" descr="2008_chip copy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81075" y="4316413"/>
              <a:ext cx="481013" cy="4810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6" name="Text Box 218"/>
            <p:cNvSpPr txBox="1">
              <a:spLocks noChangeArrowheads="1"/>
            </p:cNvSpPr>
            <p:nvPr/>
          </p:nvSpPr>
          <p:spPr bwMode="auto">
            <a:xfrm>
              <a:off x="962025" y="4380692"/>
              <a:ext cx="522288" cy="213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r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b="1" dirty="0" smtClean="0">
                  <a:solidFill>
                    <a:srgbClr val="FFFFFF"/>
                  </a:solidFill>
                  <a:latin typeface="Arial Narrow" pitchFamily="34" charset="0"/>
                </a:rPr>
                <a:t>AM4376</a:t>
              </a:r>
              <a:endParaRPr lang="en-US" sz="1000" b="1" baseline="30000" dirty="0">
                <a:solidFill>
                  <a:srgbClr val="FFFFFF"/>
                </a:solidFill>
                <a:latin typeface="Arial Narrow" pitchFamily="34" charset="0"/>
              </a:endParaRPr>
            </a:p>
          </p:txBody>
        </p:sp>
      </p:grpSp>
      <p:sp>
        <p:nvSpPr>
          <p:cNvPr id="107" name="Rectangle 20" descr="carre bleu"/>
          <p:cNvSpPr>
            <a:spLocks noChangeArrowheads="1"/>
          </p:cNvSpPr>
          <p:nvPr/>
        </p:nvSpPr>
        <p:spPr bwMode="gray">
          <a:xfrm>
            <a:off x="4343400" y="1997075"/>
            <a:ext cx="1924050" cy="365125"/>
          </a:xfrm>
          <a:prstGeom prst="rect">
            <a:avLst/>
          </a:prstGeom>
          <a:blipFill dpi="0" rotWithShape="1">
            <a:blip r:embed="rId5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85000"/>
              </a:lnSpc>
            </a:pPr>
            <a:endParaRPr lang="en-US" sz="1100" b="1" dirty="0">
              <a:solidFill>
                <a:srgbClr val="FFFFFF"/>
              </a:solidFill>
              <a:latin typeface="Arial Narrow" pitchFamily="34" charset="0"/>
              <a:ea typeface="ＭＳ Ｐゴシック" pitchFamily="34" charset="-128"/>
            </a:endParaRPr>
          </a:p>
          <a:p>
            <a:pPr algn="ctr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PRU-ICSS + </a:t>
            </a:r>
            <a:r>
              <a:rPr lang="en-US" sz="1100" b="1" dirty="0" err="1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EtherCAT</a:t>
            </a:r>
            <a:r>
              <a:rPr lang="en-US" sz="1100" b="1" baseline="30000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®</a:t>
            </a:r>
            <a:r>
              <a:rPr lang="en-US" sz="11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 slave</a:t>
            </a:r>
          </a:p>
          <a:p>
            <a:pPr algn="ctr">
              <a:lnSpc>
                <a:spcPct val="85000"/>
              </a:lnSpc>
            </a:pPr>
            <a:endParaRPr lang="en-US" sz="1100" b="1" dirty="0">
              <a:solidFill>
                <a:srgbClr val="FFFFFF"/>
              </a:solidFill>
              <a:latin typeface="Arial Narrow" pitchFamily="34" charset="0"/>
              <a:ea typeface="ＭＳ Ｐゴシック" pitchFamily="34" charset="-128"/>
            </a:endParaRPr>
          </a:p>
        </p:txBody>
      </p:sp>
      <p:sp>
        <p:nvSpPr>
          <p:cNvPr id="109" name="AutoShape 10"/>
          <p:cNvSpPr>
            <a:spLocks noChangeArrowheads="1"/>
          </p:cNvSpPr>
          <p:nvPr/>
        </p:nvSpPr>
        <p:spPr bwMode="auto">
          <a:xfrm>
            <a:off x="2057400" y="5029200"/>
            <a:ext cx="4953000" cy="419100"/>
          </a:xfrm>
          <a:prstGeom prst="rect">
            <a:avLst/>
          </a:prstGeom>
          <a:solidFill>
            <a:srgbClr val="21608B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marL="57150" indent="-57150">
              <a:buClr>
                <a:srgbClr val="FF0000"/>
              </a:buClr>
              <a:buSzPct val="140000"/>
            </a:pPr>
            <a:r>
              <a:rPr lang="en-US" sz="1100" baseline="30000" dirty="0">
                <a:solidFill>
                  <a:srgbClr val="FFFFFF"/>
                </a:solidFill>
              </a:rPr>
              <a:t>∆ </a:t>
            </a:r>
            <a:r>
              <a:rPr lang="en-US" sz="1100" dirty="0">
                <a:solidFill>
                  <a:srgbClr val="FFFFFF"/>
                </a:solidFill>
              </a:rPr>
              <a:t>PRU-ICSS is </a:t>
            </a:r>
            <a:r>
              <a:rPr lang="en-US" sz="1100" dirty="0" smtClean="0">
                <a:solidFill>
                  <a:srgbClr val="FFFFFF"/>
                </a:solidFill>
              </a:rPr>
              <a:t>commonly used </a:t>
            </a:r>
            <a:r>
              <a:rPr lang="en-US" sz="1100" dirty="0">
                <a:solidFill>
                  <a:srgbClr val="FFFFFF"/>
                </a:solidFill>
              </a:rPr>
              <a:t>for slave industrial communication protocols such as PROFIBUS, PROFINET</a:t>
            </a:r>
            <a:r>
              <a:rPr lang="en-US" sz="1100" baseline="30000" dirty="0">
                <a:solidFill>
                  <a:srgbClr val="FFFFFF"/>
                </a:solidFill>
              </a:rPr>
              <a:t>®</a:t>
            </a:r>
            <a:r>
              <a:rPr lang="en-US" sz="1100" dirty="0">
                <a:solidFill>
                  <a:srgbClr val="FFFFFF"/>
                </a:solidFill>
              </a:rPr>
              <a:t>, </a:t>
            </a:r>
            <a:r>
              <a:rPr lang="en-US" sz="1100" dirty="0" err="1">
                <a:solidFill>
                  <a:srgbClr val="FFFFFF"/>
                </a:solidFill>
              </a:rPr>
              <a:t>Powerlink</a:t>
            </a:r>
            <a:r>
              <a:rPr lang="en-US" sz="1100" dirty="0">
                <a:solidFill>
                  <a:srgbClr val="FFFFFF"/>
                </a:solidFill>
              </a:rPr>
              <a:t>, Ethernet/IP™ and </a:t>
            </a:r>
            <a:r>
              <a:rPr lang="en-US" sz="1100" dirty="0" err="1">
                <a:solidFill>
                  <a:srgbClr val="FFFFFF"/>
                </a:solidFill>
              </a:rPr>
              <a:t>EnDat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110" name="AutoShape 10"/>
          <p:cNvSpPr>
            <a:spLocks noChangeArrowheads="1"/>
          </p:cNvSpPr>
          <p:nvPr/>
        </p:nvSpPr>
        <p:spPr bwMode="auto">
          <a:xfrm>
            <a:off x="2057400" y="5562600"/>
            <a:ext cx="4953000" cy="381000"/>
          </a:xfrm>
          <a:prstGeom prst="rect">
            <a:avLst/>
          </a:prstGeom>
          <a:solidFill>
            <a:srgbClr val="7030A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marL="114300" indent="-114300">
              <a:buClr>
                <a:srgbClr val="FF0000"/>
              </a:buClr>
              <a:buSzPct val="140000"/>
            </a:pPr>
            <a:r>
              <a:rPr lang="en-US" sz="1100" dirty="0">
                <a:solidFill>
                  <a:srgbClr val="FFFFFF"/>
                </a:solidFill>
              </a:rPr>
              <a:t>† Via Channel Array technology provides 0.8mm-pitch effective layout routing rules.</a:t>
            </a:r>
          </a:p>
        </p:txBody>
      </p:sp>
      <p:sp>
        <p:nvSpPr>
          <p:cNvPr id="111" name="TextBox 1"/>
          <p:cNvSpPr txBox="1">
            <a:spLocks noChangeArrowheads="1"/>
          </p:cNvSpPr>
          <p:nvPr/>
        </p:nvSpPr>
        <p:spPr bwMode="auto">
          <a:xfrm>
            <a:off x="4997450" y="6002338"/>
            <a:ext cx="201295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/>
              <a:t>*pending silicon characterization</a:t>
            </a:r>
          </a:p>
        </p:txBody>
      </p:sp>
      <p:sp>
        <p:nvSpPr>
          <p:cNvPr id="56" name="Rectangle 20" descr="carre bleu"/>
          <p:cNvSpPr>
            <a:spLocks noChangeArrowheads="1"/>
          </p:cNvSpPr>
          <p:nvPr/>
        </p:nvSpPr>
        <p:spPr bwMode="gray">
          <a:xfrm>
            <a:off x="3141662" y="1997075"/>
            <a:ext cx="914400" cy="365125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342900" indent="-342900" algn="ctr">
              <a:lnSpc>
                <a:spcPct val="85000"/>
              </a:lnSpc>
            </a:pPr>
            <a:r>
              <a:rPr lang="en-US" sz="10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3D graphics</a:t>
            </a:r>
          </a:p>
        </p:txBody>
      </p:sp>
      <p:sp>
        <p:nvSpPr>
          <p:cNvPr id="58" name="Rectangle 20" descr="carre bleu"/>
          <p:cNvSpPr>
            <a:spLocks noChangeArrowheads="1"/>
          </p:cNvSpPr>
          <p:nvPr/>
        </p:nvSpPr>
        <p:spPr bwMode="gray">
          <a:xfrm>
            <a:off x="4343400" y="2690999"/>
            <a:ext cx="1924050" cy="365125"/>
          </a:xfrm>
          <a:prstGeom prst="rect">
            <a:avLst/>
          </a:prstGeom>
          <a:blipFill dpi="0" rotWithShape="1">
            <a:blip r:embed="rId5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 dirty="0" smtClean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PRU-ICSS</a:t>
            </a:r>
            <a:endParaRPr lang="en-US" sz="1100" b="1" dirty="0">
              <a:solidFill>
                <a:srgbClr val="FFFFFF"/>
              </a:solidFill>
              <a:latin typeface="Arial Narrow" pitchFamily="34" charset="0"/>
              <a:ea typeface="ＭＳ Ｐゴシック" pitchFamily="34" charset="-128"/>
            </a:endParaRPr>
          </a:p>
        </p:txBody>
      </p:sp>
      <p:sp>
        <p:nvSpPr>
          <p:cNvPr id="37" name="Rectangle 20" descr="carre bleu"/>
          <p:cNvSpPr>
            <a:spLocks noChangeArrowheads="1"/>
          </p:cNvSpPr>
          <p:nvPr/>
        </p:nvSpPr>
        <p:spPr bwMode="gray">
          <a:xfrm>
            <a:off x="4332922" y="4112739"/>
            <a:ext cx="1924050" cy="365125"/>
          </a:xfrm>
          <a:prstGeom prst="rect">
            <a:avLst/>
          </a:prstGeom>
          <a:blipFill dpi="0" rotWithShape="1">
            <a:blip r:embed="rId5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 dirty="0" smtClean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PRU-ICSS</a:t>
            </a:r>
            <a:endParaRPr lang="en-US" sz="1100" b="1" dirty="0">
              <a:solidFill>
                <a:srgbClr val="FFFFFF"/>
              </a:solidFill>
              <a:latin typeface="Arial Narrow" pitchFamily="34" charset="0"/>
              <a:ea typeface="ＭＳ Ｐゴシック" pitchFamily="34" charset="-128"/>
            </a:endParaRPr>
          </a:p>
        </p:txBody>
      </p:sp>
      <p:sp>
        <p:nvSpPr>
          <p:cNvPr id="38" name="Rectangle 20" descr="carre bleu"/>
          <p:cNvSpPr>
            <a:spLocks noChangeArrowheads="1"/>
          </p:cNvSpPr>
          <p:nvPr/>
        </p:nvSpPr>
        <p:spPr bwMode="gray">
          <a:xfrm>
            <a:off x="4362450" y="3444875"/>
            <a:ext cx="1924050" cy="365125"/>
          </a:xfrm>
          <a:prstGeom prst="rect">
            <a:avLst/>
          </a:prstGeom>
          <a:blipFill dpi="0" rotWithShape="1">
            <a:blip r:embed="rId5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PRU-ICSS + </a:t>
            </a:r>
            <a:r>
              <a:rPr lang="en-US" sz="1100" b="1" dirty="0" err="1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EtherCAT</a:t>
            </a:r>
            <a:r>
              <a:rPr lang="en-US" sz="1100" b="1" baseline="30000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®</a:t>
            </a:r>
            <a:r>
              <a:rPr lang="en-US" sz="11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 slave</a:t>
            </a:r>
          </a:p>
        </p:txBody>
      </p:sp>
    </p:spTree>
    <p:extLst>
      <p:ext uri="{BB962C8B-B14F-4D97-AF65-F5344CB8AC3E}">
        <p14:creationId xmlns:p14="http://schemas.microsoft.com/office/powerpoint/2010/main" val="87901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Development Platforms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A5AC0A-F4BD-4464-80DC-A88E0D9F781D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AM335x </a:t>
            </a:r>
            <a:r>
              <a:rPr lang="en-US" dirty="0"/>
              <a:t>Development Platforms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20521C-F793-4067-BB07-C7AF74E21EF3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1138238"/>
            <a:ext cx="8677275" cy="458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207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AM335x </a:t>
            </a:r>
            <a:r>
              <a:rPr lang="en-US" dirty="0"/>
              <a:t>Development Platforms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20521C-F793-4067-BB07-C7AF74E21EF3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93" y="2402957"/>
            <a:ext cx="8041559" cy="3087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032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>
            <a:spLocks noGrp="1"/>
          </p:cNvSpPr>
          <p:nvPr>
            <p:ph type="title"/>
          </p:nvPr>
        </p:nvSpPr>
        <p:spPr>
          <a:xfrm>
            <a:off x="231775" y="-52388"/>
            <a:ext cx="8458200" cy="814388"/>
          </a:xfrm>
        </p:spPr>
        <p:txBody>
          <a:bodyPr/>
          <a:lstStyle/>
          <a:p>
            <a:r>
              <a:rPr lang="en-US" dirty="0" smtClean="0"/>
              <a:t>AM437x EVMs and Development Tools</a:t>
            </a:r>
          </a:p>
        </p:txBody>
      </p:sp>
      <p:sp>
        <p:nvSpPr>
          <p:cNvPr id="14340" name="Rectangle 2"/>
          <p:cNvSpPr>
            <a:spLocks noChangeArrowheads="1"/>
          </p:cNvSpPr>
          <p:nvPr/>
        </p:nvSpPr>
        <p:spPr bwMode="auto">
          <a:xfrm>
            <a:off x="2255998" y="609601"/>
            <a:ext cx="1898650" cy="51382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329906" y="609601"/>
            <a:ext cx="1898650" cy="51382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397455" y="609601"/>
            <a:ext cx="1898650" cy="51382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255390" y="609600"/>
            <a:ext cx="1899867" cy="307773"/>
          </a:xfrm>
          <a:prstGeom prst="rect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200" b="1" dirty="0" smtClean="0">
                <a:solidFill>
                  <a:srgbClr val="FFFFFF"/>
                </a:solidFill>
              </a:rPr>
              <a:t>TMDXEVM437X</a:t>
            </a:r>
            <a:endParaRPr lang="en-US" sz="1200" b="1" dirty="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329298" y="609600"/>
            <a:ext cx="1899867" cy="307773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80000">
                <a:schemeClr val="bg1">
                  <a:lumMod val="65000"/>
                </a:schemeClr>
              </a:gs>
              <a:gs pos="100000">
                <a:schemeClr val="bg1">
                  <a:lumMod val="65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 smtClean="0">
                <a:solidFill>
                  <a:srgbClr val="FFFFFF"/>
                </a:solidFill>
              </a:rPr>
              <a:t>TMDXSK437X</a:t>
            </a:r>
            <a:endParaRPr lang="en-US" sz="1200" b="1" dirty="0">
              <a:solidFill>
                <a:srgbClr val="FFFFFF"/>
              </a:solidFill>
            </a:endParaRPr>
          </a:p>
        </p:txBody>
      </p:sp>
      <p:sp>
        <p:nvSpPr>
          <p:cNvPr id="14353" name="Rectangle 17"/>
          <p:cNvSpPr>
            <a:spLocks noChangeArrowheads="1"/>
          </p:cNvSpPr>
          <p:nvPr/>
        </p:nvSpPr>
        <p:spPr bwMode="auto">
          <a:xfrm>
            <a:off x="762000" y="2051050"/>
            <a:ext cx="7543800" cy="338137"/>
          </a:xfrm>
          <a:prstGeom prst="rect">
            <a:avLst/>
          </a:prstGeom>
          <a:solidFill>
            <a:schemeClr val="bg1">
              <a:alpha val="79999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4354" name="TextBox 18"/>
          <p:cNvSpPr txBox="1">
            <a:spLocks noChangeArrowheads="1"/>
          </p:cNvSpPr>
          <p:nvPr/>
        </p:nvSpPr>
        <p:spPr bwMode="auto">
          <a:xfrm>
            <a:off x="2367917" y="2089149"/>
            <a:ext cx="167481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100" b="1" dirty="0">
                <a:solidFill>
                  <a:srgbClr val="000000"/>
                </a:solidFill>
              </a:rPr>
              <a:t>AM4378 – Up to 1GHz</a:t>
            </a:r>
          </a:p>
        </p:txBody>
      </p:sp>
      <p:sp>
        <p:nvSpPr>
          <p:cNvPr id="14355" name="TextBox 19"/>
          <p:cNvSpPr txBox="1">
            <a:spLocks noChangeArrowheads="1"/>
          </p:cNvSpPr>
          <p:nvPr/>
        </p:nvSpPr>
        <p:spPr bwMode="auto">
          <a:xfrm>
            <a:off x="4447381" y="2089149"/>
            <a:ext cx="1663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100" b="1" dirty="0">
                <a:solidFill>
                  <a:srgbClr val="000000"/>
                </a:solidFill>
              </a:rPr>
              <a:t>AM4378 – Up to 1GHz</a:t>
            </a:r>
          </a:p>
        </p:txBody>
      </p:sp>
      <p:sp>
        <p:nvSpPr>
          <p:cNvPr id="14356" name="TextBox 21"/>
          <p:cNvSpPr txBox="1">
            <a:spLocks noChangeArrowheads="1"/>
          </p:cNvSpPr>
          <p:nvPr/>
        </p:nvSpPr>
        <p:spPr bwMode="auto">
          <a:xfrm>
            <a:off x="6513343" y="2089149"/>
            <a:ext cx="16668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100" b="1" dirty="0" smtClean="0">
                <a:solidFill>
                  <a:srgbClr val="000000"/>
                </a:solidFill>
              </a:rPr>
              <a:t>AM4379 </a:t>
            </a:r>
            <a:r>
              <a:rPr lang="en-US" sz="1100" b="1" dirty="0">
                <a:solidFill>
                  <a:srgbClr val="000000"/>
                </a:solidFill>
              </a:rPr>
              <a:t>– Up to 1GHz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762000" y="2441575"/>
            <a:ext cx="7543800" cy="338137"/>
          </a:xfrm>
          <a:prstGeom prst="rect">
            <a:avLst/>
          </a:prstGeom>
          <a:solidFill>
            <a:schemeClr val="bg2">
              <a:lumMod val="75000"/>
              <a:alpha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4358" name="TextBox 24"/>
          <p:cNvSpPr txBox="1">
            <a:spLocks noChangeArrowheads="1"/>
          </p:cNvSpPr>
          <p:nvPr/>
        </p:nvSpPr>
        <p:spPr bwMode="auto">
          <a:xfrm>
            <a:off x="2306004" y="2479674"/>
            <a:ext cx="179863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1100" b="1" dirty="0" smtClean="0">
                <a:solidFill>
                  <a:srgbClr val="FFFFFF"/>
                </a:solidFill>
              </a:rPr>
              <a:t>2GB DDR3</a:t>
            </a:r>
            <a:endParaRPr lang="en-US" sz="1100" b="1" dirty="0">
              <a:solidFill>
                <a:srgbClr val="FFFFFF"/>
              </a:solidFill>
            </a:endParaRPr>
          </a:p>
        </p:txBody>
      </p:sp>
      <p:sp>
        <p:nvSpPr>
          <p:cNvPr id="14359" name="TextBox 25"/>
          <p:cNvSpPr txBox="1">
            <a:spLocks noChangeArrowheads="1"/>
          </p:cNvSpPr>
          <p:nvPr/>
        </p:nvSpPr>
        <p:spPr bwMode="auto">
          <a:xfrm>
            <a:off x="4382294" y="2479674"/>
            <a:ext cx="17938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1100" b="1" dirty="0" smtClean="0">
                <a:solidFill>
                  <a:srgbClr val="FFFFFF"/>
                </a:solidFill>
              </a:rPr>
              <a:t>1GB DDR3L</a:t>
            </a:r>
            <a:endParaRPr lang="en-US" sz="1100" b="1" dirty="0">
              <a:solidFill>
                <a:srgbClr val="FFFFFF"/>
              </a:solidFill>
            </a:endParaRPr>
          </a:p>
        </p:txBody>
      </p:sp>
      <p:sp>
        <p:nvSpPr>
          <p:cNvPr id="14360" name="TextBox 27"/>
          <p:cNvSpPr txBox="1">
            <a:spLocks noChangeArrowheads="1"/>
          </p:cNvSpPr>
          <p:nvPr/>
        </p:nvSpPr>
        <p:spPr bwMode="auto">
          <a:xfrm>
            <a:off x="6447461" y="2479674"/>
            <a:ext cx="179863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1100" b="1" dirty="0" smtClean="0">
                <a:solidFill>
                  <a:srgbClr val="FFFFFF"/>
                </a:solidFill>
              </a:rPr>
              <a:t>1GB </a:t>
            </a:r>
            <a:r>
              <a:rPr lang="en-US" sz="1100" b="1" dirty="0">
                <a:solidFill>
                  <a:srgbClr val="FFFFFF"/>
                </a:solidFill>
              </a:rPr>
              <a:t>DDR3</a:t>
            </a:r>
          </a:p>
        </p:txBody>
      </p:sp>
      <p:sp>
        <p:nvSpPr>
          <p:cNvPr id="14361" name="Rectangle 29"/>
          <p:cNvSpPr>
            <a:spLocks noChangeArrowheads="1"/>
          </p:cNvSpPr>
          <p:nvPr/>
        </p:nvSpPr>
        <p:spPr bwMode="auto">
          <a:xfrm>
            <a:off x="762000" y="2827337"/>
            <a:ext cx="7543800" cy="338138"/>
          </a:xfrm>
          <a:prstGeom prst="rect">
            <a:avLst/>
          </a:prstGeom>
          <a:solidFill>
            <a:schemeClr val="bg1">
              <a:alpha val="79999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4362" name="TextBox 30"/>
          <p:cNvSpPr txBox="1">
            <a:spLocks noChangeArrowheads="1"/>
          </p:cNvSpPr>
          <p:nvPr/>
        </p:nvSpPr>
        <p:spPr bwMode="auto">
          <a:xfrm>
            <a:off x="2306004" y="2865437"/>
            <a:ext cx="179863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1100" b="1" dirty="0">
                <a:solidFill>
                  <a:srgbClr val="000000"/>
                </a:solidFill>
              </a:rPr>
              <a:t>7” </a:t>
            </a:r>
            <a:r>
              <a:rPr lang="en-US" sz="1100" b="1" dirty="0" smtClean="0">
                <a:solidFill>
                  <a:srgbClr val="000000"/>
                </a:solidFill>
              </a:rPr>
              <a:t>Cap Touch / LCD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4363" name="TextBox 31"/>
          <p:cNvSpPr txBox="1">
            <a:spLocks noChangeArrowheads="1"/>
          </p:cNvSpPr>
          <p:nvPr/>
        </p:nvSpPr>
        <p:spPr bwMode="auto">
          <a:xfrm>
            <a:off x="4252913" y="2865437"/>
            <a:ext cx="205263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1100" b="1" dirty="0">
                <a:solidFill>
                  <a:srgbClr val="000000"/>
                </a:solidFill>
              </a:rPr>
              <a:t>4.3” </a:t>
            </a:r>
            <a:r>
              <a:rPr lang="en-US" sz="1100" b="1" dirty="0" smtClean="0">
                <a:solidFill>
                  <a:srgbClr val="000000"/>
                </a:solidFill>
              </a:rPr>
              <a:t>Cap Touch / LCD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4364" name="TextBox 33"/>
          <p:cNvSpPr txBox="1">
            <a:spLocks noChangeArrowheads="1"/>
          </p:cNvSpPr>
          <p:nvPr/>
        </p:nvSpPr>
        <p:spPr bwMode="auto">
          <a:xfrm>
            <a:off x="6444286" y="2865438"/>
            <a:ext cx="180498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1100" b="1" dirty="0" smtClean="0">
                <a:solidFill>
                  <a:srgbClr val="000000"/>
                </a:solidFill>
              </a:rPr>
              <a:t>None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762000" y="5409697"/>
            <a:ext cx="7543800" cy="338138"/>
          </a:xfrm>
          <a:prstGeom prst="rect">
            <a:avLst/>
          </a:prstGeom>
          <a:solidFill>
            <a:schemeClr val="bg2">
              <a:lumMod val="75000"/>
              <a:alpha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4366" name="TextBox 36"/>
          <p:cNvSpPr txBox="1">
            <a:spLocks noChangeArrowheads="1"/>
          </p:cNvSpPr>
          <p:nvPr/>
        </p:nvSpPr>
        <p:spPr bwMode="auto">
          <a:xfrm>
            <a:off x="2306004" y="5447797"/>
            <a:ext cx="179863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1100" b="1" dirty="0" smtClean="0">
                <a:solidFill>
                  <a:srgbClr val="FFFFFF"/>
                </a:solidFill>
              </a:rPr>
              <a:t>2Q 2014</a:t>
            </a:r>
            <a:endParaRPr lang="en-US" sz="1100" b="1" dirty="0">
              <a:solidFill>
                <a:srgbClr val="FFFFFF"/>
              </a:solidFill>
            </a:endParaRPr>
          </a:p>
        </p:txBody>
      </p:sp>
      <p:sp>
        <p:nvSpPr>
          <p:cNvPr id="14367" name="TextBox 37"/>
          <p:cNvSpPr txBox="1">
            <a:spLocks noChangeArrowheads="1"/>
          </p:cNvSpPr>
          <p:nvPr/>
        </p:nvSpPr>
        <p:spPr bwMode="auto">
          <a:xfrm>
            <a:off x="4382294" y="5447797"/>
            <a:ext cx="17938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1100" b="1" dirty="0">
                <a:solidFill>
                  <a:srgbClr val="FFFFFF"/>
                </a:solidFill>
              </a:rPr>
              <a:t>4</a:t>
            </a:r>
            <a:r>
              <a:rPr lang="en-US" sz="1100" b="1" dirty="0" smtClean="0">
                <a:solidFill>
                  <a:srgbClr val="FFFFFF"/>
                </a:solidFill>
              </a:rPr>
              <a:t>Q 2014</a:t>
            </a:r>
            <a:endParaRPr lang="en-US" sz="1100" b="1" dirty="0">
              <a:solidFill>
                <a:srgbClr val="FFFFFF"/>
              </a:solidFill>
            </a:endParaRPr>
          </a:p>
        </p:txBody>
      </p:sp>
      <p:sp>
        <p:nvSpPr>
          <p:cNvPr id="14368" name="TextBox 39"/>
          <p:cNvSpPr txBox="1">
            <a:spLocks noChangeArrowheads="1"/>
          </p:cNvSpPr>
          <p:nvPr/>
        </p:nvSpPr>
        <p:spPr bwMode="auto">
          <a:xfrm>
            <a:off x="6447461" y="5447797"/>
            <a:ext cx="179863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1100" b="1" dirty="0">
                <a:solidFill>
                  <a:srgbClr val="FFFFFF"/>
                </a:solidFill>
              </a:rPr>
              <a:t>3</a:t>
            </a:r>
            <a:r>
              <a:rPr lang="en-US" sz="1100" b="1" dirty="0" smtClean="0">
                <a:solidFill>
                  <a:srgbClr val="FFFFFF"/>
                </a:solidFill>
              </a:rPr>
              <a:t>Q 2014</a:t>
            </a:r>
            <a:endParaRPr lang="en-US" sz="1100" b="1" dirty="0">
              <a:solidFill>
                <a:srgbClr val="FFFFFF"/>
              </a:soli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62000" y="3949197"/>
            <a:ext cx="7543800" cy="1050925"/>
          </a:xfrm>
          <a:prstGeom prst="rect">
            <a:avLst/>
          </a:prstGeom>
          <a:solidFill>
            <a:schemeClr val="bg2">
              <a:lumMod val="75000"/>
              <a:alpha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4373" name="TextBox 47"/>
          <p:cNvSpPr txBox="1">
            <a:spLocks noChangeArrowheads="1"/>
          </p:cNvSpPr>
          <p:nvPr/>
        </p:nvSpPr>
        <p:spPr bwMode="auto">
          <a:xfrm>
            <a:off x="2306004" y="3904327"/>
            <a:ext cx="1798638" cy="127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1100" b="1" dirty="0" smtClean="0">
                <a:solidFill>
                  <a:srgbClr val="FFFFFF"/>
                </a:solidFill>
              </a:rPr>
              <a:t>2x Camera modules</a:t>
            </a:r>
            <a:endParaRPr lang="en-US" sz="1100" b="1" dirty="0">
              <a:solidFill>
                <a:srgbClr val="FFFFFF"/>
              </a:solidFill>
            </a:endParaRPr>
          </a:p>
          <a:p>
            <a:pPr algn="ctr" eaLnBrk="1" hangingPunct="1"/>
            <a:r>
              <a:rPr lang="en-US" sz="1100" b="1" dirty="0">
                <a:solidFill>
                  <a:srgbClr val="FFFFFF"/>
                </a:solidFill>
              </a:rPr>
              <a:t>1x Gb Ethernet port</a:t>
            </a:r>
          </a:p>
          <a:p>
            <a:pPr algn="ctr" eaLnBrk="1" hangingPunct="1"/>
            <a:r>
              <a:rPr lang="en-US" sz="1100" b="1" dirty="0" smtClean="0">
                <a:solidFill>
                  <a:srgbClr val="FFFFFF"/>
                </a:solidFill>
              </a:rPr>
              <a:t>NAND/</a:t>
            </a:r>
            <a:r>
              <a:rPr lang="en-US" sz="1100" b="1" dirty="0" err="1" smtClean="0">
                <a:solidFill>
                  <a:srgbClr val="FFFFFF"/>
                </a:solidFill>
              </a:rPr>
              <a:t>eMMC</a:t>
            </a:r>
            <a:endParaRPr lang="en-US" sz="1100" b="1" dirty="0">
              <a:solidFill>
                <a:srgbClr val="FFFFFF"/>
              </a:solidFill>
            </a:endParaRPr>
          </a:p>
          <a:p>
            <a:pPr algn="ctr" eaLnBrk="1" hangingPunct="1"/>
            <a:r>
              <a:rPr lang="en-US" sz="1100" b="1" dirty="0">
                <a:solidFill>
                  <a:srgbClr val="FFFFFF"/>
                </a:solidFill>
              </a:rPr>
              <a:t>2x </a:t>
            </a:r>
            <a:r>
              <a:rPr lang="en-US" sz="1100" b="1" dirty="0" smtClean="0">
                <a:solidFill>
                  <a:srgbClr val="FFFFFF"/>
                </a:solidFill>
              </a:rPr>
              <a:t>DCAN</a:t>
            </a:r>
          </a:p>
          <a:p>
            <a:pPr algn="ctr" eaLnBrk="1" hangingPunct="1"/>
            <a:r>
              <a:rPr lang="en-US" sz="1100" b="1" dirty="0" smtClean="0">
                <a:solidFill>
                  <a:srgbClr val="FFFFFF"/>
                </a:solidFill>
              </a:rPr>
              <a:t>HDMI/LCD</a:t>
            </a:r>
          </a:p>
          <a:p>
            <a:pPr algn="ctr" eaLnBrk="1" hangingPunct="1"/>
            <a:r>
              <a:rPr lang="en-US" sz="1100" b="1" dirty="0" smtClean="0">
                <a:solidFill>
                  <a:srgbClr val="FFFFFF"/>
                </a:solidFill>
              </a:rPr>
              <a:t>In/Out audio</a:t>
            </a:r>
            <a:endParaRPr lang="en-US" sz="1100" b="1" dirty="0">
              <a:solidFill>
                <a:srgbClr val="FFFFFF"/>
              </a:solidFill>
            </a:endParaRPr>
          </a:p>
          <a:p>
            <a:pPr algn="ctr" eaLnBrk="1" hangingPunct="1"/>
            <a:endParaRPr lang="en-US" sz="1100" b="1" dirty="0">
              <a:solidFill>
                <a:srgbClr val="FFFFFF"/>
              </a:solidFill>
            </a:endParaRPr>
          </a:p>
        </p:txBody>
      </p:sp>
      <p:sp>
        <p:nvSpPr>
          <p:cNvPr id="14374" name="TextBox 48"/>
          <p:cNvSpPr txBox="1">
            <a:spLocks noChangeArrowheads="1"/>
          </p:cNvSpPr>
          <p:nvPr/>
        </p:nvSpPr>
        <p:spPr bwMode="auto">
          <a:xfrm>
            <a:off x="4382294" y="3921204"/>
            <a:ext cx="179387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1100" b="1" dirty="0" smtClean="0">
                <a:solidFill>
                  <a:srgbClr val="FFFFFF"/>
                </a:solidFill>
              </a:rPr>
              <a:t>1x </a:t>
            </a:r>
            <a:r>
              <a:rPr lang="en-US" sz="1100" b="1" dirty="0">
                <a:solidFill>
                  <a:srgbClr val="FFFFFF"/>
                </a:solidFill>
              </a:rPr>
              <a:t>C</a:t>
            </a:r>
            <a:r>
              <a:rPr lang="en-US" sz="1100" b="1" dirty="0" smtClean="0">
                <a:solidFill>
                  <a:srgbClr val="FFFFFF"/>
                </a:solidFill>
              </a:rPr>
              <a:t>amera module</a:t>
            </a:r>
            <a:endParaRPr lang="en-US" sz="1100" b="1" dirty="0">
              <a:solidFill>
                <a:srgbClr val="FFFFFF"/>
              </a:solidFill>
            </a:endParaRPr>
          </a:p>
          <a:p>
            <a:pPr algn="ctr" eaLnBrk="1" hangingPunct="1"/>
            <a:r>
              <a:rPr lang="en-US" sz="1100" b="1" dirty="0">
                <a:solidFill>
                  <a:srgbClr val="FFFFFF"/>
                </a:solidFill>
              </a:rPr>
              <a:t>2x Gb Ethernet </a:t>
            </a:r>
            <a:r>
              <a:rPr lang="en-US" sz="1100" b="1" dirty="0" smtClean="0">
                <a:solidFill>
                  <a:srgbClr val="FFFFFF"/>
                </a:solidFill>
              </a:rPr>
              <a:t>ports</a:t>
            </a:r>
          </a:p>
          <a:p>
            <a:pPr algn="ctr" eaLnBrk="1" hangingPunct="1"/>
            <a:r>
              <a:rPr lang="en-US" sz="1100" b="1" dirty="0" smtClean="0">
                <a:solidFill>
                  <a:srgbClr val="FFFFFF"/>
                </a:solidFill>
              </a:rPr>
              <a:t>QSPI-NOR Flash</a:t>
            </a:r>
          </a:p>
          <a:p>
            <a:pPr algn="ctr" eaLnBrk="1" hangingPunct="1"/>
            <a:r>
              <a:rPr lang="en-US" sz="1100" b="1" dirty="0" smtClean="0">
                <a:solidFill>
                  <a:srgbClr val="FFFFFF"/>
                </a:solidFill>
              </a:rPr>
              <a:t>No DCAN</a:t>
            </a:r>
          </a:p>
          <a:p>
            <a:pPr algn="ctr" eaLnBrk="1" hangingPunct="1"/>
            <a:r>
              <a:rPr lang="en-US" sz="1100" b="1" dirty="0" smtClean="0">
                <a:solidFill>
                  <a:srgbClr val="FFFFFF"/>
                </a:solidFill>
              </a:rPr>
              <a:t>LCD only</a:t>
            </a:r>
          </a:p>
          <a:p>
            <a:pPr algn="ctr" eaLnBrk="1" hangingPunct="1"/>
            <a:r>
              <a:rPr lang="en-US" sz="1100" b="1" dirty="0" smtClean="0">
                <a:solidFill>
                  <a:srgbClr val="FFFFFF"/>
                </a:solidFill>
              </a:rPr>
              <a:t>In/Out audio</a:t>
            </a:r>
            <a:endParaRPr lang="en-US" sz="1100" b="1" dirty="0">
              <a:solidFill>
                <a:srgbClr val="FFFFFF"/>
              </a:solidFill>
            </a:endParaRPr>
          </a:p>
        </p:txBody>
      </p:sp>
      <p:sp>
        <p:nvSpPr>
          <p:cNvPr id="14375" name="TextBox 50"/>
          <p:cNvSpPr txBox="1">
            <a:spLocks noChangeArrowheads="1"/>
          </p:cNvSpPr>
          <p:nvPr/>
        </p:nvSpPr>
        <p:spPr bwMode="auto">
          <a:xfrm>
            <a:off x="6447461" y="3904327"/>
            <a:ext cx="1798638" cy="127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1100" b="1" dirty="0" smtClean="0">
                <a:solidFill>
                  <a:srgbClr val="FFFFFF"/>
                </a:solidFill>
              </a:rPr>
              <a:t>1x Camera module</a:t>
            </a:r>
          </a:p>
          <a:p>
            <a:pPr algn="ctr" eaLnBrk="1" hangingPunct="1"/>
            <a:r>
              <a:rPr lang="en-US" sz="1100" b="1" dirty="0" smtClean="0">
                <a:solidFill>
                  <a:srgbClr val="FFFFFF"/>
                </a:solidFill>
              </a:rPr>
              <a:t>QSPI-NOR Flash</a:t>
            </a:r>
          </a:p>
          <a:p>
            <a:pPr algn="ctr" eaLnBrk="1" hangingPunct="1"/>
            <a:r>
              <a:rPr lang="en-US" sz="1100" b="1" dirty="0" smtClean="0">
                <a:solidFill>
                  <a:srgbClr val="FFFFFF"/>
                </a:solidFill>
              </a:rPr>
              <a:t>1x Gb Ethernet</a:t>
            </a:r>
          </a:p>
          <a:p>
            <a:pPr algn="ctr" eaLnBrk="1" hangingPunct="1"/>
            <a:r>
              <a:rPr lang="en-US" sz="1100" b="1" dirty="0">
                <a:solidFill>
                  <a:srgbClr val="FFFFFF"/>
                </a:solidFill>
              </a:rPr>
              <a:t>PWM &amp; ADC</a:t>
            </a:r>
          </a:p>
          <a:p>
            <a:pPr algn="ctr" eaLnBrk="1" hangingPunct="1"/>
            <a:r>
              <a:rPr lang="en-US" sz="1100" b="1" dirty="0" smtClean="0">
                <a:solidFill>
                  <a:srgbClr val="FFFFFF"/>
                </a:solidFill>
              </a:rPr>
              <a:t>No display</a:t>
            </a:r>
          </a:p>
          <a:p>
            <a:pPr algn="ctr" eaLnBrk="1" hangingPunct="1"/>
            <a:r>
              <a:rPr lang="en-US" sz="1100" b="1" dirty="0" smtClean="0">
                <a:solidFill>
                  <a:srgbClr val="FFFFFF"/>
                </a:solidFill>
              </a:rPr>
              <a:t>2x </a:t>
            </a:r>
            <a:r>
              <a:rPr lang="en-US" sz="1100" b="1" dirty="0">
                <a:solidFill>
                  <a:srgbClr val="FFFFFF"/>
                </a:solidFill>
              </a:rPr>
              <a:t>Industrial Ethernet</a:t>
            </a:r>
          </a:p>
          <a:p>
            <a:pPr algn="ctr" eaLnBrk="1" hangingPunct="1"/>
            <a:endParaRPr lang="en-US" sz="1100" b="1" dirty="0">
              <a:solidFill>
                <a:srgbClr val="FFFFFF"/>
              </a:solidFill>
            </a:endParaRPr>
          </a:p>
        </p:txBody>
      </p:sp>
      <p:sp>
        <p:nvSpPr>
          <p:cNvPr id="14376" name="Rectangle 52"/>
          <p:cNvSpPr>
            <a:spLocks noChangeArrowheads="1"/>
          </p:cNvSpPr>
          <p:nvPr/>
        </p:nvSpPr>
        <p:spPr bwMode="auto">
          <a:xfrm>
            <a:off x="762000" y="5047127"/>
            <a:ext cx="7543800" cy="338138"/>
          </a:xfrm>
          <a:prstGeom prst="rect">
            <a:avLst/>
          </a:prstGeom>
          <a:solidFill>
            <a:schemeClr val="bg1">
              <a:alpha val="79999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4377" name="TextBox 53"/>
          <p:cNvSpPr txBox="1">
            <a:spLocks noChangeArrowheads="1"/>
          </p:cNvSpPr>
          <p:nvPr/>
        </p:nvSpPr>
        <p:spPr bwMode="auto">
          <a:xfrm>
            <a:off x="2306004" y="5062035"/>
            <a:ext cx="179863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1100" b="1" dirty="0" smtClean="0">
                <a:solidFill>
                  <a:srgbClr val="000000"/>
                </a:solidFill>
              </a:rPr>
              <a:t>Linux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4378" name="TextBox 54"/>
          <p:cNvSpPr txBox="1">
            <a:spLocks noChangeArrowheads="1"/>
          </p:cNvSpPr>
          <p:nvPr/>
        </p:nvSpPr>
        <p:spPr bwMode="auto">
          <a:xfrm>
            <a:off x="4382294" y="5062035"/>
            <a:ext cx="179387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1100" b="1" dirty="0" smtClean="0">
                <a:solidFill>
                  <a:srgbClr val="000000"/>
                </a:solidFill>
              </a:rPr>
              <a:t>Linux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4379" name="TextBox 56"/>
          <p:cNvSpPr txBox="1">
            <a:spLocks noChangeArrowheads="1"/>
          </p:cNvSpPr>
          <p:nvPr/>
        </p:nvSpPr>
        <p:spPr bwMode="auto">
          <a:xfrm>
            <a:off x="6444286" y="5085227"/>
            <a:ext cx="180498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1100" b="1" dirty="0" smtClean="0">
                <a:solidFill>
                  <a:srgbClr val="000000"/>
                </a:solidFill>
              </a:rPr>
              <a:t>SYS/BIOS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762000" y="2051050"/>
            <a:ext cx="1489075" cy="338137"/>
          </a:xfrm>
          <a:prstGeom prst="rect">
            <a:avLst/>
          </a:prstGeom>
          <a:solidFill>
            <a:schemeClr val="bg2">
              <a:lumMod val="75000"/>
              <a:alpha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100" b="1" dirty="0">
                <a:solidFill>
                  <a:srgbClr val="FFFFFF"/>
                </a:solidFill>
              </a:rPr>
              <a:t>CPU-Freq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4381" name="Rectangle 64"/>
          <p:cNvSpPr>
            <a:spLocks noChangeArrowheads="1"/>
          </p:cNvSpPr>
          <p:nvPr/>
        </p:nvSpPr>
        <p:spPr bwMode="auto">
          <a:xfrm>
            <a:off x="762000" y="2441575"/>
            <a:ext cx="1489075" cy="338137"/>
          </a:xfrm>
          <a:prstGeom prst="rect">
            <a:avLst/>
          </a:prstGeom>
          <a:solidFill>
            <a:schemeClr val="bg1">
              <a:alpha val="79999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100" b="1" dirty="0">
                <a:solidFill>
                  <a:srgbClr val="000000"/>
                </a:solidFill>
              </a:rPr>
              <a:t>Memory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762000" y="2827337"/>
            <a:ext cx="1489075" cy="338138"/>
          </a:xfrm>
          <a:prstGeom prst="rect">
            <a:avLst/>
          </a:prstGeom>
          <a:solidFill>
            <a:schemeClr val="bg2">
              <a:lumMod val="75000"/>
              <a:alpha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100" b="1" dirty="0">
                <a:solidFill>
                  <a:srgbClr val="FFFFFF"/>
                </a:solidFill>
              </a:rPr>
              <a:t>Display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762000" y="5047127"/>
            <a:ext cx="1489075" cy="338138"/>
          </a:xfrm>
          <a:prstGeom prst="rect">
            <a:avLst/>
          </a:prstGeom>
          <a:solidFill>
            <a:schemeClr val="bg2">
              <a:lumMod val="75000"/>
              <a:alpha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100" b="1" dirty="0">
                <a:solidFill>
                  <a:srgbClr val="FFFFFF"/>
                </a:solidFill>
              </a:rPr>
              <a:t>Software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4385" name="Rectangle 68"/>
          <p:cNvSpPr>
            <a:spLocks noChangeArrowheads="1"/>
          </p:cNvSpPr>
          <p:nvPr/>
        </p:nvSpPr>
        <p:spPr bwMode="auto">
          <a:xfrm>
            <a:off x="762000" y="5409697"/>
            <a:ext cx="1489075" cy="338138"/>
          </a:xfrm>
          <a:prstGeom prst="rect">
            <a:avLst/>
          </a:prstGeom>
          <a:solidFill>
            <a:schemeClr val="bg1">
              <a:alpha val="79999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100" b="1" dirty="0">
                <a:solidFill>
                  <a:srgbClr val="000000"/>
                </a:solidFill>
              </a:rPr>
              <a:t>Available</a:t>
            </a:r>
          </a:p>
        </p:txBody>
      </p:sp>
      <p:sp>
        <p:nvSpPr>
          <p:cNvPr id="14386" name="Rectangle 69"/>
          <p:cNvSpPr>
            <a:spLocks noChangeArrowheads="1"/>
          </p:cNvSpPr>
          <p:nvPr/>
        </p:nvSpPr>
        <p:spPr bwMode="auto">
          <a:xfrm>
            <a:off x="762000" y="3947609"/>
            <a:ext cx="1489075" cy="1054100"/>
          </a:xfrm>
          <a:prstGeom prst="rect">
            <a:avLst/>
          </a:prstGeom>
          <a:solidFill>
            <a:schemeClr val="bg1">
              <a:alpha val="79999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100" b="1" dirty="0" smtClean="0">
                <a:solidFill>
                  <a:srgbClr val="000000"/>
                </a:solidFill>
              </a:rPr>
              <a:t>Key Features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47" name="Oval 33"/>
          <p:cNvSpPr/>
          <p:nvPr/>
        </p:nvSpPr>
        <p:spPr>
          <a:xfrm>
            <a:off x="2346977" y="5824035"/>
            <a:ext cx="1741166" cy="423562"/>
          </a:xfrm>
          <a:prstGeom prst="ellipse">
            <a:avLst/>
          </a:prstGeom>
          <a:solidFill>
            <a:srgbClr val="C0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dirty="0">
                <a:solidFill>
                  <a:srgbClr val="FFFFFF"/>
                </a:solidFill>
              </a:rPr>
              <a:t>Target: </a:t>
            </a:r>
            <a:r>
              <a:rPr lang="en-US" sz="1400" b="1" dirty="0" smtClean="0">
                <a:solidFill>
                  <a:srgbClr val="FFFFFF"/>
                </a:solidFill>
              </a:rPr>
              <a:t>$599</a:t>
            </a:r>
            <a:endParaRPr lang="en-US" sz="1400" b="1" dirty="0">
              <a:solidFill>
                <a:srgbClr val="FFFFFF"/>
              </a:solidFill>
            </a:endParaRPr>
          </a:p>
        </p:txBody>
      </p:sp>
      <p:sp>
        <p:nvSpPr>
          <p:cNvPr id="48" name="Oval 33"/>
          <p:cNvSpPr/>
          <p:nvPr/>
        </p:nvSpPr>
        <p:spPr>
          <a:xfrm>
            <a:off x="4420885" y="5824035"/>
            <a:ext cx="1741166" cy="423562"/>
          </a:xfrm>
          <a:prstGeom prst="ellipse">
            <a:avLst/>
          </a:prstGeom>
          <a:solidFill>
            <a:srgbClr val="C0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dirty="0">
                <a:solidFill>
                  <a:srgbClr val="FFFFFF"/>
                </a:solidFill>
              </a:rPr>
              <a:t>Target: </a:t>
            </a:r>
            <a:r>
              <a:rPr lang="en-US" sz="1400" b="1" dirty="0" smtClean="0">
                <a:solidFill>
                  <a:srgbClr val="FFFFFF"/>
                </a:solidFill>
              </a:rPr>
              <a:t>$299</a:t>
            </a:r>
            <a:endParaRPr lang="en-US" sz="1400" b="1" dirty="0">
              <a:solidFill>
                <a:srgbClr val="FFFFFF"/>
              </a:solidFill>
            </a:endParaRPr>
          </a:p>
        </p:txBody>
      </p:sp>
      <p:sp>
        <p:nvSpPr>
          <p:cNvPr id="49" name="Oval 33"/>
          <p:cNvSpPr/>
          <p:nvPr/>
        </p:nvSpPr>
        <p:spPr>
          <a:xfrm>
            <a:off x="6488434" y="5824838"/>
            <a:ext cx="1741166" cy="423562"/>
          </a:xfrm>
          <a:prstGeom prst="ellipse">
            <a:avLst/>
          </a:prstGeom>
          <a:solidFill>
            <a:srgbClr val="C0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dirty="0">
                <a:solidFill>
                  <a:srgbClr val="FFFFFF"/>
                </a:solidFill>
              </a:rPr>
              <a:t>Target: </a:t>
            </a:r>
            <a:r>
              <a:rPr lang="en-US" sz="1400" b="1" dirty="0" smtClean="0">
                <a:solidFill>
                  <a:srgbClr val="FFFFFF"/>
                </a:solidFill>
              </a:rPr>
              <a:t>$329</a:t>
            </a:r>
            <a:endParaRPr lang="en-US" sz="1400" b="1" dirty="0">
              <a:solidFill>
                <a:srgbClr val="FFFFFF"/>
              </a:solidFill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762000" y="3217862"/>
            <a:ext cx="7543800" cy="338138"/>
          </a:xfrm>
          <a:prstGeom prst="rect">
            <a:avLst/>
          </a:prstGeom>
          <a:solidFill>
            <a:schemeClr val="bg2">
              <a:lumMod val="75000"/>
              <a:alpha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4397" name="TextBox 77"/>
          <p:cNvSpPr txBox="1">
            <a:spLocks noChangeArrowheads="1"/>
          </p:cNvSpPr>
          <p:nvPr/>
        </p:nvSpPr>
        <p:spPr bwMode="auto">
          <a:xfrm>
            <a:off x="2306004" y="3255963"/>
            <a:ext cx="179863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1100" b="1" dirty="0" smtClean="0">
                <a:solidFill>
                  <a:srgbClr val="FFFFFF"/>
                </a:solidFill>
              </a:rPr>
              <a:t>TPS65218</a:t>
            </a:r>
            <a:endParaRPr lang="en-US" sz="1100" b="1" dirty="0">
              <a:solidFill>
                <a:srgbClr val="FFFFFF"/>
              </a:solidFill>
            </a:endParaRPr>
          </a:p>
        </p:txBody>
      </p:sp>
      <p:sp>
        <p:nvSpPr>
          <p:cNvPr id="14398" name="TextBox 78"/>
          <p:cNvSpPr txBox="1">
            <a:spLocks noChangeArrowheads="1"/>
          </p:cNvSpPr>
          <p:nvPr/>
        </p:nvSpPr>
        <p:spPr bwMode="auto">
          <a:xfrm>
            <a:off x="4382294" y="3255963"/>
            <a:ext cx="179387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1100" b="1" dirty="0" smtClean="0">
                <a:solidFill>
                  <a:srgbClr val="FFFFFF"/>
                </a:solidFill>
              </a:rPr>
              <a:t>TPS65218</a:t>
            </a:r>
            <a:endParaRPr lang="en-US" sz="1100" b="1" dirty="0">
              <a:solidFill>
                <a:srgbClr val="FFFFFF"/>
              </a:solidFill>
            </a:endParaRPr>
          </a:p>
        </p:txBody>
      </p:sp>
      <p:sp>
        <p:nvSpPr>
          <p:cNvPr id="14399" name="TextBox 80"/>
          <p:cNvSpPr txBox="1">
            <a:spLocks noChangeArrowheads="1"/>
          </p:cNvSpPr>
          <p:nvPr/>
        </p:nvSpPr>
        <p:spPr bwMode="auto">
          <a:xfrm>
            <a:off x="6447461" y="3255963"/>
            <a:ext cx="179863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1100" b="1" dirty="0" smtClean="0">
                <a:solidFill>
                  <a:srgbClr val="FFFFFF"/>
                </a:solidFill>
              </a:rPr>
              <a:t>Discrete solution</a:t>
            </a:r>
            <a:endParaRPr lang="en-US" sz="1100" b="1" dirty="0">
              <a:solidFill>
                <a:srgbClr val="FFFFFF"/>
              </a:solidFill>
            </a:endParaRPr>
          </a:p>
        </p:txBody>
      </p:sp>
      <p:sp>
        <p:nvSpPr>
          <p:cNvPr id="14400" name="Rectangle 82"/>
          <p:cNvSpPr>
            <a:spLocks noChangeArrowheads="1"/>
          </p:cNvSpPr>
          <p:nvPr/>
        </p:nvSpPr>
        <p:spPr bwMode="auto">
          <a:xfrm>
            <a:off x="762000" y="3217862"/>
            <a:ext cx="1489075" cy="338138"/>
          </a:xfrm>
          <a:prstGeom prst="rect">
            <a:avLst/>
          </a:prstGeom>
          <a:solidFill>
            <a:schemeClr val="bg1">
              <a:alpha val="79999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100" b="1" dirty="0">
                <a:solidFill>
                  <a:srgbClr val="000000"/>
                </a:solidFill>
              </a:rPr>
              <a:t>PMIC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396847" y="609600"/>
            <a:ext cx="1899867" cy="307773"/>
          </a:xfrm>
          <a:prstGeom prst="rect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200" b="1" dirty="0" smtClean="0">
                <a:solidFill>
                  <a:srgbClr val="FFFFFF"/>
                </a:solidFill>
                <a:cs typeface="Arial" pitchFamily="34" charset="0"/>
              </a:rPr>
              <a:t>TMDXIDK437X</a:t>
            </a:r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51" name="Rectangle 16"/>
          <p:cNvSpPr>
            <a:spLocks noChangeArrowheads="1"/>
          </p:cNvSpPr>
          <p:nvPr/>
        </p:nvSpPr>
        <p:spPr bwMode="auto">
          <a:xfrm>
            <a:off x="762000" y="3581400"/>
            <a:ext cx="7543800" cy="338137"/>
          </a:xfrm>
          <a:prstGeom prst="rect">
            <a:avLst/>
          </a:prstGeom>
          <a:solidFill>
            <a:schemeClr val="bg1">
              <a:alpha val="79999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52" name="TextBox 41"/>
          <p:cNvSpPr txBox="1">
            <a:spLocks noChangeArrowheads="1"/>
          </p:cNvSpPr>
          <p:nvPr/>
        </p:nvSpPr>
        <p:spPr bwMode="auto">
          <a:xfrm>
            <a:off x="2306004" y="3619499"/>
            <a:ext cx="179863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1100" b="1" dirty="0" smtClean="0">
                <a:solidFill>
                  <a:srgbClr val="000000"/>
                </a:solidFill>
              </a:rPr>
              <a:t>Connector for WiLink8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53" name="TextBox 42"/>
          <p:cNvSpPr txBox="1">
            <a:spLocks noChangeArrowheads="1"/>
          </p:cNvSpPr>
          <p:nvPr/>
        </p:nvSpPr>
        <p:spPr bwMode="auto">
          <a:xfrm>
            <a:off x="4382294" y="3619499"/>
            <a:ext cx="17938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1100" b="1" dirty="0" smtClean="0">
                <a:solidFill>
                  <a:srgbClr val="000000"/>
                </a:solidFill>
              </a:rPr>
              <a:t>Connector for WiLink8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54" name="TextBox 44"/>
          <p:cNvSpPr txBox="1">
            <a:spLocks noChangeArrowheads="1"/>
          </p:cNvSpPr>
          <p:nvPr/>
        </p:nvSpPr>
        <p:spPr bwMode="auto">
          <a:xfrm>
            <a:off x="6444286" y="3619499"/>
            <a:ext cx="180498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1100" b="1" dirty="0">
                <a:solidFill>
                  <a:srgbClr val="000000"/>
                </a:solidFill>
              </a:rPr>
              <a:t>N/A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762000" y="3581400"/>
            <a:ext cx="1489075" cy="338137"/>
          </a:xfrm>
          <a:prstGeom prst="rect">
            <a:avLst/>
          </a:prstGeom>
          <a:solidFill>
            <a:schemeClr val="bg2">
              <a:lumMod val="75000"/>
              <a:alpha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100" b="1" dirty="0" smtClean="0">
                <a:solidFill>
                  <a:srgbClr val="FFFFFF"/>
                </a:solidFill>
              </a:rPr>
              <a:t>WLAN/BT</a:t>
            </a:r>
            <a:endParaRPr lang="en-US" sz="1100" b="1" dirty="0">
              <a:solidFill>
                <a:srgbClr val="000000"/>
              </a:solidFill>
            </a:endParaRPr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242" y="957169"/>
            <a:ext cx="1676400" cy="1017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 descr="http://ap-fpdsp-swapps.dal.design.ti.com/images/thumb/5/56/Am437xstarterkit_rev1_0_top_pic.JPG/640px-Am437xstarterkit_rev1_0_top_pi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1103213"/>
            <a:ext cx="1485900" cy="84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File:AM437x IDK Rev1 2A top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957169"/>
            <a:ext cx="1241249" cy="105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49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10993"/>
            <a:ext cx="7391400" cy="614081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353459" y="1827256"/>
            <a:ext cx="685800" cy="2191986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/>
          <p:cNvSpPr txBox="1">
            <a:spLocks/>
          </p:cNvSpPr>
          <p:nvPr/>
        </p:nvSpPr>
        <p:spPr bwMode="auto">
          <a:xfrm>
            <a:off x="231775" y="142875"/>
            <a:ext cx="8458200" cy="81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9pPr>
          </a:lstStyle>
          <a:p>
            <a:r>
              <a:rPr lang="en-US" dirty="0" smtClean="0"/>
              <a:t>Peripheral support on AM437x GP EVM</a:t>
            </a:r>
            <a:endParaRPr lang="en-US" dirty="0"/>
          </a:p>
        </p:txBody>
      </p:sp>
      <p:sp>
        <p:nvSpPr>
          <p:cNvPr id="28" name="Rectangular Callout 27"/>
          <p:cNvSpPr/>
          <p:nvPr/>
        </p:nvSpPr>
        <p:spPr>
          <a:xfrm>
            <a:off x="2514600" y="2133601"/>
            <a:ext cx="1295400" cy="486228"/>
          </a:xfrm>
          <a:prstGeom prst="wedgeRectCallout">
            <a:avLst>
              <a:gd name="adj1" fmla="val 110050"/>
              <a:gd name="adj2" fmla="val 50645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 x8 Fly-by DDR3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9" name="Rectangular Callout 28"/>
          <p:cNvSpPr/>
          <p:nvPr/>
        </p:nvSpPr>
        <p:spPr>
          <a:xfrm>
            <a:off x="2362200" y="2821465"/>
            <a:ext cx="914400" cy="486228"/>
          </a:xfrm>
          <a:prstGeom prst="wedgeRectCallout">
            <a:avLst>
              <a:gd name="adj1" fmla="val 85050"/>
              <a:gd name="adj2" fmla="val 36932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AM437x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0" name="Rectangular Callout 29"/>
          <p:cNvSpPr/>
          <p:nvPr/>
        </p:nvSpPr>
        <p:spPr>
          <a:xfrm>
            <a:off x="3785544" y="4715675"/>
            <a:ext cx="1135829" cy="312638"/>
          </a:xfrm>
          <a:prstGeom prst="wedgeRectCallout">
            <a:avLst>
              <a:gd name="adj1" fmla="val -3480"/>
              <a:gd name="adj2" fmla="val -12436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SYSBOOT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1" name="Rectangular Callout 30"/>
          <p:cNvSpPr/>
          <p:nvPr/>
        </p:nvSpPr>
        <p:spPr>
          <a:xfrm>
            <a:off x="5334000" y="4707910"/>
            <a:ext cx="1295400" cy="312638"/>
          </a:xfrm>
          <a:prstGeom prst="wedgeRectCallout">
            <a:avLst>
              <a:gd name="adj1" fmla="val -32366"/>
              <a:gd name="adj2" fmla="val -145847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eMMC</a:t>
            </a:r>
            <a:r>
              <a:rPr lang="en-US" sz="1400" dirty="0" smtClean="0">
                <a:solidFill>
                  <a:schemeClr val="tx1"/>
                </a:solidFill>
              </a:rPr>
              <a:t> (4GB)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2" name="Rectangular Callout 31"/>
          <p:cNvSpPr/>
          <p:nvPr/>
        </p:nvSpPr>
        <p:spPr>
          <a:xfrm>
            <a:off x="6254232" y="4114800"/>
            <a:ext cx="1213368" cy="312638"/>
          </a:xfrm>
          <a:prstGeom prst="wedgeRectCallout">
            <a:avLst>
              <a:gd name="adj1" fmla="val -47217"/>
              <a:gd name="adj2" fmla="val -91894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NAND (4Gb)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3" name="Rectangular Callout 32"/>
          <p:cNvSpPr/>
          <p:nvPr/>
        </p:nvSpPr>
        <p:spPr>
          <a:xfrm>
            <a:off x="7476607" y="4707910"/>
            <a:ext cx="1213368" cy="312638"/>
          </a:xfrm>
          <a:prstGeom prst="wedgeRectCallout">
            <a:avLst>
              <a:gd name="adj1" fmla="val -77989"/>
              <a:gd name="adj2" fmla="val 154276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DCAN #1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4" name="Rectangular Callout 33"/>
          <p:cNvSpPr/>
          <p:nvPr/>
        </p:nvSpPr>
        <p:spPr>
          <a:xfrm>
            <a:off x="6022716" y="2505126"/>
            <a:ext cx="1213368" cy="312638"/>
          </a:xfrm>
          <a:prstGeom prst="wedgeRectCallout">
            <a:avLst>
              <a:gd name="adj1" fmla="val -47217"/>
              <a:gd name="adj2" fmla="val -91894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PMIC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5" name="Rectangular Callout 34"/>
          <p:cNvSpPr/>
          <p:nvPr/>
        </p:nvSpPr>
        <p:spPr>
          <a:xfrm>
            <a:off x="7044305" y="2064077"/>
            <a:ext cx="1213368" cy="312638"/>
          </a:xfrm>
          <a:prstGeom prst="wedgeRectCallout">
            <a:avLst>
              <a:gd name="adj1" fmla="val -47217"/>
              <a:gd name="adj2" fmla="val -91894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uSD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6" name="Rectangular Callout 35"/>
          <p:cNvSpPr/>
          <p:nvPr/>
        </p:nvSpPr>
        <p:spPr>
          <a:xfrm>
            <a:off x="1523551" y="4800600"/>
            <a:ext cx="1219649" cy="312638"/>
          </a:xfrm>
          <a:prstGeom prst="wedgeRectCallout">
            <a:avLst>
              <a:gd name="adj1" fmla="val -3480"/>
              <a:gd name="adj2" fmla="val -12436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Audio codec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7" name="Rectangular Callout 36"/>
          <p:cNvSpPr/>
          <p:nvPr/>
        </p:nvSpPr>
        <p:spPr>
          <a:xfrm>
            <a:off x="152400" y="1143000"/>
            <a:ext cx="1295400" cy="321379"/>
          </a:xfrm>
          <a:prstGeom prst="wedgeRectCallout">
            <a:avLst>
              <a:gd name="adj1" fmla="val 48432"/>
              <a:gd name="adj2" fmla="val -121255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USB JTAG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8" name="Rectangular Callout 37"/>
          <p:cNvSpPr/>
          <p:nvPr/>
        </p:nvSpPr>
        <p:spPr>
          <a:xfrm>
            <a:off x="1847850" y="1341028"/>
            <a:ext cx="1295400" cy="486228"/>
          </a:xfrm>
          <a:prstGeom prst="wedgeRectCallout">
            <a:avLst>
              <a:gd name="adj1" fmla="val -27450"/>
              <a:gd name="adj2" fmla="val -113909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ADC header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48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9" t="3133" r="2999" b="4398"/>
          <a:stretch/>
        </p:blipFill>
        <p:spPr>
          <a:xfrm>
            <a:off x="984142" y="886582"/>
            <a:ext cx="6331097" cy="51630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76362" y="6327457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HDMI</a:t>
            </a:r>
            <a:endParaRPr lang="en-US" b="1" dirty="0"/>
          </a:p>
        </p:txBody>
      </p:sp>
      <p:sp>
        <p:nvSpPr>
          <p:cNvPr id="7" name="Up Arrow 6"/>
          <p:cNvSpPr/>
          <p:nvPr/>
        </p:nvSpPr>
        <p:spPr>
          <a:xfrm rot="16200000">
            <a:off x="7420507" y="5131987"/>
            <a:ext cx="167944" cy="534221"/>
          </a:xfrm>
          <a:prstGeom prst="upArrow">
            <a:avLst>
              <a:gd name="adj1" fmla="val 1496"/>
              <a:gd name="adj2" fmla="val 9441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750096" y="4205153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effectLst/>
              </a:rPr>
              <a:t>Audio in</a:t>
            </a:r>
            <a:endParaRPr lang="en-US" b="1" dirty="0"/>
          </a:p>
        </p:txBody>
      </p:sp>
      <p:sp>
        <p:nvSpPr>
          <p:cNvPr id="9" name="Up Arrow 8"/>
          <p:cNvSpPr/>
          <p:nvPr/>
        </p:nvSpPr>
        <p:spPr>
          <a:xfrm rot="16200000">
            <a:off x="7333893" y="3610501"/>
            <a:ext cx="169469" cy="644236"/>
          </a:xfrm>
          <a:prstGeom prst="upArrow">
            <a:avLst>
              <a:gd name="adj1" fmla="val 1496"/>
              <a:gd name="adj2" fmla="val 9441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 rot="16200000">
            <a:off x="7256515" y="4067701"/>
            <a:ext cx="169469" cy="644236"/>
          </a:xfrm>
          <a:prstGeom prst="upArrow">
            <a:avLst>
              <a:gd name="adj1" fmla="val 1496"/>
              <a:gd name="adj2" fmla="val 9441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 rot="16200000">
            <a:off x="7211940" y="4485353"/>
            <a:ext cx="169469" cy="644236"/>
          </a:xfrm>
          <a:prstGeom prst="upArrow">
            <a:avLst>
              <a:gd name="adj1" fmla="val 1496"/>
              <a:gd name="adj2" fmla="val 9441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913416" y="5171181"/>
            <a:ext cx="1064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effectLst/>
              </a:rPr>
              <a:t>Gigabit </a:t>
            </a:r>
          </a:p>
          <a:p>
            <a:r>
              <a:rPr lang="en-US" b="1" dirty="0" smtClean="0">
                <a:effectLst/>
              </a:rPr>
              <a:t>Ethernet 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732668" y="462280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Audio out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810413" y="3747953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USB 2.0 </a:t>
            </a:r>
            <a:endParaRPr lang="en-US" b="1" dirty="0"/>
          </a:p>
        </p:txBody>
      </p:sp>
      <p:sp>
        <p:nvSpPr>
          <p:cNvPr id="15" name="Up Arrow 14"/>
          <p:cNvSpPr/>
          <p:nvPr/>
        </p:nvSpPr>
        <p:spPr>
          <a:xfrm rot="16200000">
            <a:off x="7291178" y="3199933"/>
            <a:ext cx="169469" cy="644236"/>
          </a:xfrm>
          <a:prstGeom prst="upArrow">
            <a:avLst>
              <a:gd name="adj1" fmla="val 1496"/>
              <a:gd name="adj2" fmla="val 9441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/>
          <p:cNvSpPr/>
          <p:nvPr/>
        </p:nvSpPr>
        <p:spPr>
          <a:xfrm rot="16200000">
            <a:off x="7506564" y="2543701"/>
            <a:ext cx="169469" cy="644236"/>
          </a:xfrm>
          <a:prstGeom prst="upArrow">
            <a:avLst>
              <a:gd name="adj1" fmla="val 1496"/>
              <a:gd name="adj2" fmla="val 9441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507124" y="3218381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Micro </a:t>
            </a:r>
            <a:r>
              <a:rPr lang="en-US" b="1" dirty="0" smtClean="0"/>
              <a:t>USB 2.0 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7513448" y="2496487"/>
            <a:ext cx="1228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effectLst/>
              </a:rPr>
              <a:t>UART #0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523465" y="-43112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DCAN #0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848910" y="19201"/>
            <a:ext cx="14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effectLst/>
              </a:defRPr>
            </a:lvl1pPr>
          </a:lstStyle>
          <a:p>
            <a:r>
              <a:rPr lang="en-US" b="1" dirty="0" smtClean="0"/>
              <a:t>Power switch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477841" y="326220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effectLst/>
              </a:defRPr>
            </a:lvl1pPr>
          </a:lstStyle>
          <a:p>
            <a:r>
              <a:rPr lang="en-US" b="1" dirty="0" smtClean="0"/>
              <a:t>+5V</a:t>
            </a:r>
            <a:endParaRPr lang="en-US" b="1" dirty="0"/>
          </a:p>
        </p:txBody>
      </p:sp>
      <p:sp>
        <p:nvSpPr>
          <p:cNvPr id="22" name="Up Arrow 21"/>
          <p:cNvSpPr/>
          <p:nvPr/>
        </p:nvSpPr>
        <p:spPr>
          <a:xfrm rot="16200000">
            <a:off x="7231149" y="1502504"/>
            <a:ext cx="169469" cy="644236"/>
          </a:xfrm>
          <a:prstGeom prst="upArrow">
            <a:avLst>
              <a:gd name="adj1" fmla="val 1496"/>
              <a:gd name="adj2" fmla="val 9441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240885" y="1501456"/>
            <a:ext cx="2001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effectLst/>
              </a:rPr>
              <a:t>20-pin ARM</a:t>
            </a:r>
          </a:p>
          <a:p>
            <a:pPr algn="ctr"/>
            <a:r>
              <a:rPr lang="en-US" b="1" dirty="0" smtClean="0">
                <a:effectLst/>
              </a:rPr>
              <a:t>JTAG Connector</a:t>
            </a:r>
            <a:endParaRPr lang="en-US" b="1" dirty="0"/>
          </a:p>
        </p:txBody>
      </p:sp>
      <p:sp>
        <p:nvSpPr>
          <p:cNvPr id="24" name="Up Arrow 23"/>
          <p:cNvSpPr/>
          <p:nvPr/>
        </p:nvSpPr>
        <p:spPr>
          <a:xfrm rot="10800000">
            <a:off x="6399660" y="665258"/>
            <a:ext cx="179979" cy="529567"/>
          </a:xfrm>
          <a:prstGeom prst="upArrow">
            <a:avLst>
              <a:gd name="adj1" fmla="val 1496"/>
              <a:gd name="adj2" fmla="val 9441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597006" y="-38315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effectLst/>
              </a:rPr>
              <a:t>Camera  #1</a:t>
            </a:r>
          </a:p>
          <a:p>
            <a:r>
              <a:rPr lang="en-US" b="1" dirty="0" smtClean="0"/>
              <a:t>connector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6198234" y="271541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effectLst/>
              </a:rPr>
              <a:t>Camera 2Mp 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507347" y="468650"/>
            <a:ext cx="1294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Power LEDs</a:t>
            </a:r>
            <a:endParaRPr lang="en-US" b="1" dirty="0"/>
          </a:p>
        </p:txBody>
      </p:sp>
      <p:sp>
        <p:nvSpPr>
          <p:cNvPr id="31" name="Up Arrow 30"/>
          <p:cNvSpPr/>
          <p:nvPr/>
        </p:nvSpPr>
        <p:spPr>
          <a:xfrm rot="10800000">
            <a:off x="1739488" y="681127"/>
            <a:ext cx="124505" cy="449892"/>
          </a:xfrm>
          <a:prstGeom prst="upArrow">
            <a:avLst>
              <a:gd name="adj1" fmla="val 1496"/>
              <a:gd name="adj2" fmla="val 9441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597006" y="5463463"/>
            <a:ext cx="1510685" cy="436947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Up Arrow 34"/>
          <p:cNvSpPr/>
          <p:nvPr/>
        </p:nvSpPr>
        <p:spPr>
          <a:xfrm rot="10800000">
            <a:off x="4860228" y="606892"/>
            <a:ext cx="179979" cy="529567"/>
          </a:xfrm>
          <a:prstGeom prst="upArrow">
            <a:avLst>
              <a:gd name="adj1" fmla="val 1496"/>
              <a:gd name="adj2" fmla="val 9441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Up Arrow 35"/>
          <p:cNvSpPr/>
          <p:nvPr/>
        </p:nvSpPr>
        <p:spPr>
          <a:xfrm rot="10800000">
            <a:off x="3879095" y="326220"/>
            <a:ext cx="179979" cy="529567"/>
          </a:xfrm>
          <a:prstGeom prst="upArrow">
            <a:avLst>
              <a:gd name="adj1" fmla="val 1496"/>
              <a:gd name="adj2" fmla="val 9441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Up Arrow 36"/>
          <p:cNvSpPr/>
          <p:nvPr/>
        </p:nvSpPr>
        <p:spPr>
          <a:xfrm rot="10800000">
            <a:off x="2477841" y="308414"/>
            <a:ext cx="179979" cy="637495"/>
          </a:xfrm>
          <a:prstGeom prst="upArrow">
            <a:avLst>
              <a:gd name="adj1" fmla="val 1496"/>
              <a:gd name="adj2" fmla="val 9441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Up Arrow 37"/>
          <p:cNvSpPr/>
          <p:nvPr/>
        </p:nvSpPr>
        <p:spPr>
          <a:xfrm rot="10800000">
            <a:off x="2134927" y="308415"/>
            <a:ext cx="179979" cy="668066"/>
          </a:xfrm>
          <a:prstGeom prst="upArrow">
            <a:avLst>
              <a:gd name="adj1" fmla="val 1496"/>
              <a:gd name="adj2" fmla="val 9441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168418" y="6068504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WLAN/BT COM</a:t>
            </a:r>
          </a:p>
          <a:p>
            <a:r>
              <a:rPr lang="en-US" b="1" dirty="0" smtClean="0"/>
              <a:t>connector</a:t>
            </a:r>
            <a:endParaRPr lang="en-US" b="1" dirty="0"/>
          </a:p>
        </p:txBody>
      </p:sp>
      <p:sp>
        <p:nvSpPr>
          <p:cNvPr id="40" name="Up Arrow 39"/>
          <p:cNvSpPr/>
          <p:nvPr/>
        </p:nvSpPr>
        <p:spPr>
          <a:xfrm>
            <a:off x="2286589" y="5687338"/>
            <a:ext cx="191798" cy="426143"/>
          </a:xfrm>
          <a:prstGeom prst="upArrow">
            <a:avLst>
              <a:gd name="adj1" fmla="val 11252"/>
              <a:gd name="adj2" fmla="val 9197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3024273" y="2973830"/>
            <a:ext cx="16038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7” LCD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800x480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Touchscreen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Up Arrow 4"/>
          <p:cNvSpPr/>
          <p:nvPr/>
        </p:nvSpPr>
        <p:spPr>
          <a:xfrm>
            <a:off x="3576830" y="6008621"/>
            <a:ext cx="191798" cy="426143"/>
          </a:xfrm>
          <a:prstGeom prst="upArrow">
            <a:avLst>
              <a:gd name="adj1" fmla="val 11252"/>
              <a:gd name="adj2" fmla="val 9197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Up Arrow 28"/>
          <p:cNvSpPr/>
          <p:nvPr/>
        </p:nvSpPr>
        <p:spPr>
          <a:xfrm>
            <a:off x="4110760" y="5900410"/>
            <a:ext cx="156746" cy="298465"/>
          </a:xfrm>
          <a:prstGeom prst="upArrow">
            <a:avLst>
              <a:gd name="adj1" fmla="val 11252"/>
              <a:gd name="adj2" fmla="val 9197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 Arrow 31"/>
          <p:cNvSpPr/>
          <p:nvPr/>
        </p:nvSpPr>
        <p:spPr>
          <a:xfrm>
            <a:off x="5567188" y="5967329"/>
            <a:ext cx="138066" cy="254364"/>
          </a:xfrm>
          <a:prstGeom prst="upArrow">
            <a:avLst>
              <a:gd name="adj1" fmla="val 11252"/>
              <a:gd name="adj2" fmla="val 9197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070144" y="6008621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User LEDs</a:t>
            </a:r>
            <a:endParaRPr lang="en-US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5636221" y="5951461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User Buttons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2864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2307266"/>
            <a:ext cx="8467725" cy="3687134"/>
          </a:xfrm>
        </p:spPr>
        <p:txBody>
          <a:bodyPr/>
          <a:lstStyle/>
          <a:p>
            <a:r>
              <a:rPr lang="en-US" sz="1800" dirty="0" smtClean="0">
                <a:hlinkClick r:id="rId2"/>
              </a:rPr>
              <a:t>For More information</a:t>
            </a:r>
          </a:p>
          <a:p>
            <a:pPr marL="0" indent="0">
              <a:buNone/>
            </a:pPr>
            <a:r>
              <a:rPr lang="en-US" sz="1800" dirty="0" smtClean="0">
                <a:hlinkClick r:id="rId2"/>
              </a:rPr>
              <a:t>http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ap-fpdsp-swapps.dal.design.ti.com/index.php/AM437x_Collaterals</a:t>
            </a:r>
            <a:endParaRPr lang="en-US" sz="1800" dirty="0" smtClean="0"/>
          </a:p>
          <a:p>
            <a:pPr lvl="1"/>
            <a:r>
              <a:rPr lang="en-US" dirty="0" smtClean="0"/>
              <a:t>EVM </a:t>
            </a:r>
          </a:p>
          <a:p>
            <a:pPr lvl="2"/>
            <a:r>
              <a:rPr lang="en-US" dirty="0" smtClean="0"/>
              <a:t>Schematics, Board files (layout), PCB design specs, H/W users guide</a:t>
            </a:r>
          </a:p>
          <a:p>
            <a:pPr lvl="1"/>
            <a:r>
              <a:rPr lang="en-US" dirty="0" smtClean="0"/>
              <a:t>AM437x </a:t>
            </a:r>
          </a:p>
          <a:p>
            <a:pPr lvl="2"/>
            <a:r>
              <a:rPr lang="en-US" dirty="0" smtClean="0"/>
              <a:t>TRM and datasheet</a:t>
            </a:r>
          </a:p>
          <a:p>
            <a:r>
              <a:rPr lang="en-US" dirty="0"/>
              <a:t>For questions regarding topics covered in this training, visit the support forums at the </a:t>
            </a:r>
            <a:r>
              <a:rPr lang="en-US" dirty="0">
                <a:hlinkClick r:id="rId3"/>
              </a:rPr>
              <a:t>TI E2E Community</a:t>
            </a:r>
            <a:r>
              <a:rPr lang="en-US" dirty="0"/>
              <a:t> website.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1623237" y="232143"/>
            <a:ext cx="52197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Thank you!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93570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98438"/>
            <a:ext cx="8229600" cy="4111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Sitara Applications</a:t>
            </a:r>
            <a:endParaRPr lang="en-US" dirty="0"/>
          </a:p>
        </p:txBody>
      </p:sp>
      <p:sp>
        <p:nvSpPr>
          <p:cNvPr id="19" name="Content Placeholder 43"/>
          <p:cNvSpPr txBox="1">
            <a:spLocks/>
          </p:cNvSpPr>
          <p:nvPr/>
        </p:nvSpPr>
        <p:spPr bwMode="auto">
          <a:xfrm>
            <a:off x="152399" y="990600"/>
            <a:ext cx="7772399" cy="4876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Patient Monitoring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Security </a:t>
            </a:r>
            <a:r>
              <a:rPr lang="en-US" sz="2400" dirty="0" smtClean="0">
                <a:solidFill>
                  <a:srgbClr val="000000"/>
                </a:solidFill>
              </a:rPr>
              <a:t>Applications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Bar Code Scanners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Navigation Equipment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Point of 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Industrial Automation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Portable Mobile Radio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Portable Data Terminals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Test And </a:t>
            </a:r>
            <a:r>
              <a:rPr lang="en-US" sz="2400" dirty="0" smtClean="0"/>
              <a:t>Measure</a:t>
            </a:r>
          </a:p>
          <a:p>
            <a:pPr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</a:endParaRPr>
          </a:p>
          <a:p>
            <a:pPr marL="227013" indent="-227013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21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A5AC0A-F4BD-4464-80DC-A88E0D9F781D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14" y="107128"/>
            <a:ext cx="8420986" cy="6079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552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3"/>
          <p:cNvSpPr>
            <a:spLocks noGrp="1"/>
          </p:cNvSpPr>
          <p:nvPr>
            <p:ph type="title"/>
          </p:nvPr>
        </p:nvSpPr>
        <p:spPr>
          <a:xfrm>
            <a:off x="231775" y="-52388"/>
            <a:ext cx="8458200" cy="814388"/>
          </a:xfrm>
        </p:spPr>
        <p:txBody>
          <a:bodyPr/>
          <a:lstStyle/>
          <a:p>
            <a:r>
              <a:rPr lang="en-US" dirty="0" smtClean="0"/>
              <a:t>AM437x Cortex™-A9 based processors</a:t>
            </a:r>
          </a:p>
        </p:txBody>
      </p:sp>
      <p:sp>
        <p:nvSpPr>
          <p:cNvPr id="51" name="Content Placeholder 43"/>
          <p:cNvSpPr txBox="1">
            <a:spLocks/>
          </p:cNvSpPr>
          <p:nvPr/>
        </p:nvSpPr>
        <p:spPr bwMode="auto">
          <a:xfrm>
            <a:off x="151313" y="565150"/>
            <a:ext cx="3277687" cy="55308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227013" indent="-227013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 smtClean="0">
                <a:solidFill>
                  <a:srgbClr val="000000"/>
                </a:solidFill>
              </a:rPr>
              <a:t>Benefits</a:t>
            </a:r>
          </a:p>
          <a:p>
            <a:pPr marL="227013" indent="-227013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 smtClean="0">
                <a:solidFill>
                  <a:srgbClr val="000000"/>
                </a:solidFill>
              </a:rPr>
              <a:t>Performance</a:t>
            </a:r>
            <a:endParaRPr lang="en-US" sz="1400" b="1" dirty="0">
              <a:solidFill>
                <a:srgbClr val="000000"/>
              </a:solidFill>
            </a:endParaRPr>
          </a:p>
          <a:p>
            <a:pPr marL="573088" lvl="1" indent="-115888">
              <a:lnSpc>
                <a:spcPct val="85000"/>
              </a:lnSpc>
              <a:buFontTx/>
              <a:buChar char="•"/>
              <a:defRPr/>
            </a:pPr>
            <a:r>
              <a:rPr lang="en-US" sz="1200" dirty="0">
                <a:solidFill>
                  <a:srgbClr val="000000"/>
                </a:solidFill>
              </a:rPr>
              <a:t>High </a:t>
            </a:r>
            <a:r>
              <a:rPr lang="en-US" sz="1200" dirty="0" smtClean="0">
                <a:solidFill>
                  <a:srgbClr val="000000"/>
                </a:solidFill>
              </a:rPr>
              <a:t>performance Cortex-A9 up to 1GHz</a:t>
            </a:r>
          </a:p>
          <a:p>
            <a:pPr marL="573088" lvl="1" indent="-115888">
              <a:lnSpc>
                <a:spcPct val="85000"/>
              </a:lnSpc>
              <a:buFontTx/>
              <a:buChar char="•"/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display system</a:t>
            </a:r>
          </a:p>
          <a:p>
            <a:pPr marL="573088" lvl="1" indent="-115888">
              <a:lnSpc>
                <a:spcPct val="85000"/>
              </a:lnSpc>
              <a:buFontTx/>
              <a:buChar char="•"/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Security Engine</a:t>
            </a:r>
          </a:p>
          <a:p>
            <a:pPr marL="573088" lvl="1" indent="-115888">
              <a:lnSpc>
                <a:spcPct val="85000"/>
              </a:lnSpc>
              <a:buFontTx/>
              <a:buChar char="•"/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PRU-ICSS</a:t>
            </a:r>
          </a:p>
          <a:p>
            <a:pPr marL="573088" lvl="1" indent="-115888">
              <a:lnSpc>
                <a:spcPct val="85000"/>
              </a:lnSpc>
              <a:buFontTx/>
              <a:buChar char="•"/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Multiple system services</a:t>
            </a:r>
          </a:p>
          <a:p>
            <a:pPr marL="227013" indent="-227013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 smtClean="0">
                <a:solidFill>
                  <a:srgbClr val="000000"/>
                </a:solidFill>
              </a:rPr>
              <a:t>Peripherals and Connectivity</a:t>
            </a:r>
            <a:endParaRPr lang="en-US" sz="1400" b="1" dirty="0">
              <a:solidFill>
                <a:srgbClr val="000000"/>
              </a:solidFill>
            </a:endParaRPr>
          </a:p>
          <a:p>
            <a:pPr marL="573088" lvl="1" indent="-115888">
              <a:lnSpc>
                <a:spcPct val="85000"/>
              </a:lnSpc>
              <a:buFontTx/>
              <a:buChar char="•"/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Variety of peripherals </a:t>
            </a:r>
          </a:p>
          <a:p>
            <a:pPr marL="573088" lvl="1" indent="-115888">
              <a:lnSpc>
                <a:spcPct val="85000"/>
              </a:lnSpc>
              <a:buFontTx/>
              <a:buChar char="•"/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Multiple high bit rate interfaces for data IO</a:t>
            </a:r>
          </a:p>
          <a:p>
            <a:pPr marL="573088" lvl="1" indent="-115888">
              <a:lnSpc>
                <a:spcPct val="85000"/>
              </a:lnSpc>
              <a:buFontTx/>
              <a:buChar char="•"/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Multiple interfaces for boot and control/monitor </a:t>
            </a:r>
          </a:p>
          <a:p>
            <a:pPr marL="227013" indent="-227013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00000"/>
                </a:solidFill>
              </a:rPr>
              <a:t>Power </a:t>
            </a:r>
            <a:r>
              <a:rPr lang="en-US" sz="1400" b="1" dirty="0" smtClean="0">
                <a:solidFill>
                  <a:srgbClr val="000000"/>
                </a:solidFill>
              </a:rPr>
              <a:t>Targets</a:t>
            </a:r>
            <a:endParaRPr lang="en-US" sz="1400" b="1" dirty="0">
              <a:solidFill>
                <a:srgbClr val="000000"/>
              </a:solidFill>
            </a:endParaRPr>
          </a:p>
          <a:p>
            <a:pPr marL="573088" lvl="1" indent="-115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400" dirty="0">
                <a:solidFill>
                  <a:srgbClr val="000000"/>
                </a:solidFill>
              </a:rPr>
              <a:t>Total Power: &lt;1000mW</a:t>
            </a:r>
          </a:p>
          <a:p>
            <a:pPr marL="573088" lvl="1" indent="-115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400" dirty="0">
                <a:solidFill>
                  <a:srgbClr val="000000"/>
                </a:solidFill>
              </a:rPr>
              <a:t>Deep sleep: ~4mW</a:t>
            </a:r>
          </a:p>
          <a:p>
            <a:pPr marL="573088" lvl="1" indent="-115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400" dirty="0">
                <a:solidFill>
                  <a:srgbClr val="000000"/>
                </a:solidFill>
              </a:rPr>
              <a:t>RTC-only mode: &lt;</a:t>
            </a:r>
            <a:r>
              <a:rPr lang="en-US" sz="1400" dirty="0" smtClean="0">
                <a:solidFill>
                  <a:srgbClr val="000000"/>
                </a:solidFill>
              </a:rPr>
              <a:t>0.03mW</a:t>
            </a:r>
            <a:endParaRPr lang="en-US" sz="1400" b="1" dirty="0" smtClean="0">
              <a:solidFill>
                <a:srgbClr val="000000"/>
              </a:solidFill>
            </a:endParaRPr>
          </a:p>
          <a:p>
            <a:pPr marL="227013" indent="-227013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 smtClean="0">
                <a:solidFill>
                  <a:srgbClr val="000000"/>
                </a:solidFill>
              </a:rPr>
              <a:t>Software </a:t>
            </a:r>
            <a:r>
              <a:rPr lang="en-US" sz="1400" b="1" dirty="0">
                <a:solidFill>
                  <a:srgbClr val="000000"/>
                </a:solidFill>
              </a:rPr>
              <a:t>and development tools</a:t>
            </a:r>
          </a:p>
          <a:p>
            <a:pPr marL="573088" lvl="1" indent="-115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200" dirty="0">
                <a:solidFill>
                  <a:srgbClr val="000000"/>
                </a:solidFill>
              </a:rPr>
              <a:t>Free Linux </a:t>
            </a:r>
            <a:r>
              <a:rPr lang="en-US" sz="1200" dirty="0" smtClean="0">
                <a:solidFill>
                  <a:srgbClr val="000000"/>
                </a:solidFill>
              </a:rPr>
              <a:t>SDK directly </a:t>
            </a:r>
            <a:r>
              <a:rPr lang="en-US" sz="1200" dirty="0">
                <a:solidFill>
                  <a:srgbClr val="000000"/>
                </a:solidFill>
              </a:rPr>
              <a:t>from TI</a:t>
            </a:r>
          </a:p>
          <a:p>
            <a:pPr marL="573088" lvl="1" indent="-115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200" dirty="0">
                <a:solidFill>
                  <a:srgbClr val="000000"/>
                </a:solidFill>
              </a:rPr>
              <a:t>RTOS (QNX, </a:t>
            </a:r>
            <a:r>
              <a:rPr lang="en-US" sz="1200" dirty="0" smtClean="0">
                <a:solidFill>
                  <a:srgbClr val="000000"/>
                </a:solidFill>
              </a:rPr>
              <a:t>Nucleus, Green </a:t>
            </a:r>
            <a:r>
              <a:rPr lang="en-US" sz="1200" dirty="0">
                <a:solidFill>
                  <a:srgbClr val="000000"/>
                </a:solidFill>
              </a:rPr>
              <a:t>Hills, etc) from partners</a:t>
            </a:r>
          </a:p>
          <a:p>
            <a:pPr marL="573088" lvl="1" indent="-115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200" dirty="0">
                <a:solidFill>
                  <a:srgbClr val="000000"/>
                </a:solidFill>
              </a:rPr>
              <a:t>Full featured and low cost development board </a:t>
            </a:r>
            <a:r>
              <a:rPr lang="en-US" sz="1200" dirty="0" smtClean="0">
                <a:solidFill>
                  <a:srgbClr val="000000"/>
                </a:solidFill>
              </a:rPr>
              <a:t>options (EVM, SK, IDK)</a:t>
            </a:r>
            <a:endParaRPr lang="en-US" sz="1200" dirty="0">
              <a:solidFill>
                <a:srgbClr val="000000"/>
              </a:solidFill>
            </a:endParaRPr>
          </a:p>
          <a:p>
            <a:pPr marL="573088" lvl="1" indent="-115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endParaRPr lang="en-US" sz="1400" b="1" dirty="0">
              <a:solidFill>
                <a:srgbClr val="000000"/>
              </a:solidFill>
            </a:endParaRPr>
          </a:p>
          <a:p>
            <a:pPr marL="227013" indent="-227013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srgbClr val="000000"/>
                </a:solidFill>
              </a:rPr>
              <a:t>Schedule and packaging</a:t>
            </a:r>
          </a:p>
          <a:p>
            <a:pPr marL="115888" indent="-115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Samples and Dev. Tools: 2Q 2014</a:t>
            </a:r>
            <a:endParaRPr lang="en-US" sz="1200" dirty="0">
              <a:solidFill>
                <a:srgbClr val="000000"/>
              </a:solidFill>
            </a:endParaRPr>
          </a:p>
          <a:p>
            <a:pPr marL="115888" indent="-115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200" dirty="0">
                <a:solidFill>
                  <a:srgbClr val="000000"/>
                </a:solidFill>
              </a:rPr>
              <a:t>Production: 4</a:t>
            </a:r>
            <a:r>
              <a:rPr lang="en-US" sz="1200" dirty="0" smtClean="0">
                <a:solidFill>
                  <a:srgbClr val="000000"/>
                </a:solidFill>
              </a:rPr>
              <a:t>Q </a:t>
            </a:r>
            <a:r>
              <a:rPr lang="en-US" sz="1200" dirty="0">
                <a:solidFill>
                  <a:srgbClr val="000000"/>
                </a:solidFill>
              </a:rPr>
              <a:t>2014</a:t>
            </a:r>
          </a:p>
          <a:p>
            <a:pPr marL="115888" indent="-115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Package: 17x17mm</a:t>
            </a:r>
            <a:r>
              <a:rPr lang="en-US" sz="1200" dirty="0">
                <a:solidFill>
                  <a:srgbClr val="000000"/>
                </a:solidFill>
              </a:rPr>
              <a:t>, </a:t>
            </a:r>
            <a:r>
              <a:rPr lang="en-US" sz="1200" dirty="0" smtClean="0">
                <a:solidFill>
                  <a:srgbClr val="000000"/>
                </a:solidFill>
              </a:rPr>
              <a:t>0.65 VCA, 0.8mm-pitch </a:t>
            </a:r>
            <a:r>
              <a:rPr lang="en-US" sz="1200" dirty="0">
                <a:solidFill>
                  <a:srgbClr val="000000"/>
                </a:solidFill>
              </a:rPr>
              <a:t>effective </a:t>
            </a:r>
            <a:r>
              <a:rPr lang="en-US" sz="1200" dirty="0" smtClean="0">
                <a:solidFill>
                  <a:srgbClr val="000000"/>
                </a:solidFill>
              </a:rPr>
              <a:t>routing</a:t>
            </a:r>
          </a:p>
          <a:p>
            <a:pPr marL="115888" indent="-115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                      </a:t>
            </a:r>
            <a:endParaRPr lang="en-US" sz="1200" dirty="0">
              <a:solidFill>
                <a:srgbClr val="000000"/>
              </a:solidFill>
            </a:endParaRPr>
          </a:p>
          <a:p>
            <a:pPr marL="1030288" lvl="2" indent="-115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000000"/>
              </a:solidFill>
            </a:endParaRPr>
          </a:p>
          <a:p>
            <a:pPr marL="227013" indent="-227013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b="1" dirty="0">
              <a:solidFill>
                <a:srgbClr val="000000"/>
              </a:solidFill>
            </a:endParaRPr>
          </a:p>
          <a:p>
            <a:pPr marL="115888" indent="-115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endParaRPr lang="en-US" sz="1200" dirty="0">
              <a:solidFill>
                <a:srgbClr val="000000"/>
              </a:solidFill>
            </a:endParaRPr>
          </a:p>
          <a:p>
            <a:pPr marL="227013" indent="-227013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04" name="Rounded Rectangle 203"/>
          <p:cNvSpPr/>
          <p:nvPr/>
        </p:nvSpPr>
        <p:spPr>
          <a:xfrm>
            <a:off x="3419850" y="586028"/>
            <a:ext cx="5634674" cy="5509972"/>
          </a:xfrm>
          <a:prstGeom prst="roundRect">
            <a:avLst>
              <a:gd name="adj" fmla="val 1685"/>
            </a:avLst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8" name="Rounded Rectangle 207"/>
          <p:cNvSpPr/>
          <p:nvPr/>
        </p:nvSpPr>
        <p:spPr>
          <a:xfrm>
            <a:off x="3486377" y="3997210"/>
            <a:ext cx="5450850" cy="461009"/>
          </a:xfrm>
          <a:prstGeom prst="round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209" name="Rounded Rectangle 208"/>
          <p:cNvSpPr/>
          <p:nvPr/>
        </p:nvSpPr>
        <p:spPr>
          <a:xfrm>
            <a:off x="5570286" y="1019389"/>
            <a:ext cx="1570150" cy="840463"/>
          </a:xfrm>
          <a:prstGeom prst="roundRect">
            <a:avLst/>
          </a:prstGeom>
          <a:solidFill>
            <a:srgbClr val="4BACC6">
              <a:lumMod val="75000"/>
            </a:srgbClr>
          </a:solidFill>
          <a:ln w="25400" cap="flat" cmpd="sng" algn="ctr">
            <a:solidFill>
              <a:srgbClr val="9BBB59">
                <a:lumMod val="20000"/>
                <a:lumOff val="80000"/>
              </a:srgbClr>
            </a:solidFill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Graphics Acceleration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SGX530</a:t>
            </a:r>
          </a:p>
        </p:txBody>
      </p:sp>
      <p:sp>
        <p:nvSpPr>
          <p:cNvPr id="210" name="Rounded Rectangle 209"/>
          <p:cNvSpPr/>
          <p:nvPr/>
        </p:nvSpPr>
        <p:spPr>
          <a:xfrm>
            <a:off x="7209217" y="936793"/>
            <a:ext cx="129076" cy="3060130"/>
          </a:xfrm>
          <a:prstGeom prst="round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211" name="Rounded Rectangle 210"/>
          <p:cNvSpPr/>
          <p:nvPr/>
        </p:nvSpPr>
        <p:spPr>
          <a:xfrm>
            <a:off x="5572041" y="1996309"/>
            <a:ext cx="1566640" cy="1920786"/>
          </a:xfrm>
          <a:prstGeom prst="roundRect">
            <a:avLst/>
          </a:prstGeom>
          <a:solidFill>
            <a:srgbClr val="4BACC6">
              <a:lumMod val="75000"/>
            </a:srgbClr>
          </a:solidFill>
          <a:ln w="25400" cap="flat" cmpd="sng" algn="ctr">
            <a:solidFill>
              <a:sysClr val="window" lastClr="FFFFFF"/>
            </a:solidFill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Display</a:t>
            </a: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 Subsystem</a:t>
            </a: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212" name="Rounded Rectangle 211"/>
          <p:cNvSpPr/>
          <p:nvPr/>
        </p:nvSpPr>
        <p:spPr>
          <a:xfrm>
            <a:off x="5712475" y="2546750"/>
            <a:ext cx="1285772" cy="193020"/>
          </a:xfrm>
          <a:prstGeom prst="round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ts val="1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 24bit LCD</a:t>
            </a:r>
          </a:p>
        </p:txBody>
      </p:sp>
      <p:sp>
        <p:nvSpPr>
          <p:cNvPr id="213" name="Rounded Rectangle 212"/>
          <p:cNvSpPr/>
          <p:nvPr/>
        </p:nvSpPr>
        <p:spPr>
          <a:xfrm>
            <a:off x="4989104" y="4180908"/>
            <a:ext cx="451767" cy="236367"/>
          </a:xfrm>
          <a:prstGeom prst="round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36000" rIns="0" bIns="36000" rtlCol="0" anchor="t" anchorCtr="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Debug</a:t>
            </a:r>
          </a:p>
        </p:txBody>
      </p:sp>
      <p:sp>
        <p:nvSpPr>
          <p:cNvPr id="214" name="Rounded Rectangle 213"/>
          <p:cNvSpPr/>
          <p:nvPr/>
        </p:nvSpPr>
        <p:spPr>
          <a:xfrm>
            <a:off x="7056232" y="4180908"/>
            <a:ext cx="390792" cy="236367"/>
          </a:xfrm>
          <a:prstGeom prst="round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36000" rIns="0" bIns="36000" rtlCol="0" anchor="t" anchorCtr="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WDT</a:t>
            </a:r>
          </a:p>
        </p:txBody>
      </p:sp>
      <p:sp>
        <p:nvSpPr>
          <p:cNvPr id="215" name="Rounded Rectangle 214"/>
          <p:cNvSpPr/>
          <p:nvPr/>
        </p:nvSpPr>
        <p:spPr>
          <a:xfrm>
            <a:off x="7485429" y="4180908"/>
            <a:ext cx="356121" cy="236367"/>
          </a:xfrm>
          <a:prstGeom prst="round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36000" rIns="0" bIns="36000" rtlCol="0" anchor="t" anchorCtr="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RTC</a:t>
            </a:r>
          </a:p>
        </p:txBody>
      </p:sp>
      <p:sp>
        <p:nvSpPr>
          <p:cNvPr id="216" name="Rounded Rectangle 215"/>
          <p:cNvSpPr/>
          <p:nvPr/>
        </p:nvSpPr>
        <p:spPr>
          <a:xfrm>
            <a:off x="4489839" y="4180908"/>
            <a:ext cx="451767" cy="236367"/>
          </a:xfrm>
          <a:prstGeom prst="round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36000" rIns="0" bIns="36000" rtlCol="0" anchor="t" anchorCtr="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EDMA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5365039" y="3926591"/>
            <a:ext cx="1871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prstClr val="white"/>
                </a:solidFill>
                <a:ea typeface="ＭＳ Ｐゴシック" pitchFamily="16" charset="-128"/>
              </a:rPr>
              <a:t>System Services</a:t>
            </a:r>
            <a:endParaRPr lang="en-US" sz="1400" b="1" dirty="0">
              <a:solidFill>
                <a:prstClr val="white"/>
              </a:solidFill>
              <a:ea typeface="ＭＳ Ｐゴシック" pitchFamily="16" charset="-128"/>
            </a:endParaRPr>
          </a:p>
        </p:txBody>
      </p:sp>
      <p:sp>
        <p:nvSpPr>
          <p:cNvPr id="218" name="Rounded Rectangle 217"/>
          <p:cNvSpPr/>
          <p:nvPr/>
        </p:nvSpPr>
        <p:spPr>
          <a:xfrm>
            <a:off x="5488369" y="4180908"/>
            <a:ext cx="613111" cy="236366"/>
          </a:xfrm>
          <a:prstGeom prst="round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36000" rIns="0" bIns="36000" rtlCol="0" anchor="t" anchorCtr="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12 Timers</a:t>
            </a:r>
          </a:p>
        </p:txBody>
      </p:sp>
      <p:sp>
        <p:nvSpPr>
          <p:cNvPr id="220" name="Rounded Rectangle 219"/>
          <p:cNvSpPr/>
          <p:nvPr/>
        </p:nvSpPr>
        <p:spPr>
          <a:xfrm>
            <a:off x="7914811" y="4180907"/>
            <a:ext cx="949029" cy="236367"/>
          </a:xfrm>
          <a:prstGeom prst="round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36000" rIns="0" bIns="36000" rtlCol="0" anchor="t" anchorCtr="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2 12-bit ADCs</a:t>
            </a:r>
            <a:r>
              <a:rPr kumimoji="0" lang="en-US" sz="1100" b="1" i="0" u="none" strike="noStrike" kern="0" cap="none" spc="0" normalizeH="0" baseline="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(1)</a:t>
            </a: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 </a:t>
            </a:r>
          </a:p>
        </p:txBody>
      </p:sp>
      <p:sp>
        <p:nvSpPr>
          <p:cNvPr id="221" name="Rounded Rectangle 220"/>
          <p:cNvSpPr/>
          <p:nvPr/>
        </p:nvSpPr>
        <p:spPr>
          <a:xfrm>
            <a:off x="3529714" y="4180908"/>
            <a:ext cx="927991" cy="236366"/>
          </a:xfrm>
          <a:prstGeom prst="round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36000" rIns="0" bIns="36000" rtlCol="0" anchor="t" anchorCtr="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Simple </a:t>
            </a:r>
            <a:r>
              <a:rPr kumimoji="0" lang="en-US" sz="11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Pwr</a:t>
            </a: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 </a:t>
            </a:r>
            <a:r>
              <a:rPr kumimoji="0" lang="en-US" sz="11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Seq</a:t>
            </a:r>
            <a:endParaRPr kumimoji="0" lang="en-US" sz="11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222" name="Rounded Rectangle 221"/>
          <p:cNvSpPr/>
          <p:nvPr/>
        </p:nvSpPr>
        <p:spPr>
          <a:xfrm>
            <a:off x="6141254" y="4180908"/>
            <a:ext cx="861762" cy="236367"/>
          </a:xfrm>
          <a:prstGeom prst="round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36000" rIns="0" bIns="36000" rtlCol="0" anchor="t" anchorCtr="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SyncTimer32K</a:t>
            </a:r>
          </a:p>
        </p:txBody>
      </p:sp>
      <p:sp>
        <p:nvSpPr>
          <p:cNvPr id="224" name="Rounded Rectangle 223"/>
          <p:cNvSpPr/>
          <p:nvPr/>
        </p:nvSpPr>
        <p:spPr>
          <a:xfrm>
            <a:off x="3507599" y="4544409"/>
            <a:ext cx="5402340" cy="1450526"/>
          </a:xfrm>
          <a:prstGeom prst="roundRect">
            <a:avLst/>
          </a:prstGeom>
          <a:solidFill>
            <a:srgbClr val="EEECE1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3581352" y="4503465"/>
            <a:ext cx="5297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646E6E"/>
                </a:solidFill>
                <a:latin typeface="Calibri" pitchFamily="34" charset="0"/>
                <a:ea typeface="ＭＳ Ｐゴシック" pitchFamily="16" charset="-128"/>
                <a:cs typeface="Calibri" pitchFamily="34" charset="0"/>
              </a:rPr>
              <a:t>Connectivity and IOs</a:t>
            </a:r>
            <a:endParaRPr lang="en-US" sz="1600" b="1" dirty="0">
              <a:solidFill>
                <a:srgbClr val="646E6E"/>
              </a:solidFill>
              <a:latin typeface="Calibri" pitchFamily="34" charset="0"/>
              <a:ea typeface="ＭＳ Ｐゴシック" pitchFamily="16" charset="-128"/>
              <a:cs typeface="Calibri" pitchFamily="34" charset="0"/>
            </a:endParaRPr>
          </a:p>
        </p:txBody>
      </p:sp>
      <p:sp>
        <p:nvSpPr>
          <p:cNvPr id="226" name="Rounded Rectangle 225"/>
          <p:cNvSpPr/>
          <p:nvPr/>
        </p:nvSpPr>
        <p:spPr>
          <a:xfrm>
            <a:off x="6220537" y="4788324"/>
            <a:ext cx="799066" cy="387683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PWM x6</a:t>
            </a:r>
          </a:p>
        </p:txBody>
      </p:sp>
      <p:sp>
        <p:nvSpPr>
          <p:cNvPr id="227" name="Rounded Rectangle 226"/>
          <p:cNvSpPr/>
          <p:nvPr/>
        </p:nvSpPr>
        <p:spPr>
          <a:xfrm>
            <a:off x="7914811" y="4774310"/>
            <a:ext cx="939738" cy="489815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NAND</a:t>
            </a: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/NOR (16bit ECC)</a:t>
            </a:r>
          </a:p>
        </p:txBody>
      </p:sp>
      <p:sp>
        <p:nvSpPr>
          <p:cNvPr id="228" name="Rounded Rectangle 227"/>
          <p:cNvSpPr/>
          <p:nvPr/>
        </p:nvSpPr>
        <p:spPr>
          <a:xfrm>
            <a:off x="7914811" y="5340305"/>
            <a:ext cx="939738" cy="552879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3 MMC/ SD/SDIO</a:t>
            </a:r>
          </a:p>
        </p:txBody>
      </p:sp>
      <p:sp>
        <p:nvSpPr>
          <p:cNvPr id="229" name="Rounded Rectangle 228"/>
          <p:cNvSpPr/>
          <p:nvPr/>
        </p:nvSpPr>
        <p:spPr>
          <a:xfrm>
            <a:off x="5374387" y="4787958"/>
            <a:ext cx="768823" cy="277690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CAN x2</a:t>
            </a:r>
          </a:p>
        </p:txBody>
      </p:sp>
      <p:sp>
        <p:nvSpPr>
          <p:cNvPr id="230" name="Rounded Rectangle 229"/>
          <p:cNvSpPr/>
          <p:nvPr/>
        </p:nvSpPr>
        <p:spPr>
          <a:xfrm>
            <a:off x="4577957" y="5311939"/>
            <a:ext cx="734261" cy="593554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USB2 OTG +PHY x2</a:t>
            </a:r>
          </a:p>
        </p:txBody>
      </p:sp>
      <p:sp>
        <p:nvSpPr>
          <p:cNvPr id="231" name="Rounded Rectangle 230"/>
          <p:cNvSpPr/>
          <p:nvPr/>
        </p:nvSpPr>
        <p:spPr>
          <a:xfrm>
            <a:off x="5371783" y="5120866"/>
            <a:ext cx="771380" cy="415528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eCAP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/</a:t>
            </a: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eQEP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 x3</a:t>
            </a:r>
          </a:p>
        </p:txBody>
      </p:sp>
      <p:sp>
        <p:nvSpPr>
          <p:cNvPr id="232" name="Rounded Rectangle 231"/>
          <p:cNvSpPr/>
          <p:nvPr/>
        </p:nvSpPr>
        <p:spPr>
          <a:xfrm>
            <a:off x="3562845" y="4789938"/>
            <a:ext cx="950722" cy="796462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EMAC </a:t>
            </a: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2-port switch 10/100/1G w/1588</a:t>
            </a:r>
          </a:p>
        </p:txBody>
      </p:sp>
      <p:sp>
        <p:nvSpPr>
          <p:cNvPr id="233" name="Rounded Rectangle 232"/>
          <p:cNvSpPr/>
          <p:nvPr/>
        </p:nvSpPr>
        <p:spPr>
          <a:xfrm>
            <a:off x="5385431" y="5599043"/>
            <a:ext cx="757981" cy="302409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HDQ</a:t>
            </a:r>
          </a:p>
        </p:txBody>
      </p:sp>
      <p:sp>
        <p:nvSpPr>
          <p:cNvPr id="234" name="Rounded Rectangle 233"/>
          <p:cNvSpPr/>
          <p:nvPr/>
        </p:nvSpPr>
        <p:spPr>
          <a:xfrm>
            <a:off x="3570845" y="5653634"/>
            <a:ext cx="942868" cy="249563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QSPI</a:t>
            </a:r>
          </a:p>
        </p:txBody>
      </p:sp>
      <p:sp>
        <p:nvSpPr>
          <p:cNvPr id="235" name="Rounded Rectangle 234"/>
          <p:cNvSpPr/>
          <p:nvPr/>
        </p:nvSpPr>
        <p:spPr>
          <a:xfrm>
            <a:off x="5348376" y="947646"/>
            <a:ext cx="129076" cy="3049564"/>
          </a:xfrm>
          <a:prstGeom prst="round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236" name="Rounded Rectangle 235"/>
          <p:cNvSpPr/>
          <p:nvPr/>
        </p:nvSpPr>
        <p:spPr>
          <a:xfrm>
            <a:off x="3467346" y="665418"/>
            <a:ext cx="5481204" cy="318788"/>
          </a:xfrm>
          <a:prstGeom prst="round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239" name="Rounded Rectangle 238"/>
          <p:cNvSpPr/>
          <p:nvPr/>
        </p:nvSpPr>
        <p:spPr>
          <a:xfrm>
            <a:off x="5712475" y="2799082"/>
            <a:ext cx="1285772" cy="269446"/>
          </a:xfrm>
          <a:prstGeom prst="round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ts val="1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  Touch Screen Controller</a:t>
            </a:r>
            <a:r>
              <a:rPr kumimoji="0" lang="en-US" sz="1200" b="1" i="0" u="none" strike="noStrike" kern="0" cap="none" spc="0" normalizeH="0" baseline="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(1)</a:t>
            </a:r>
          </a:p>
        </p:txBody>
      </p:sp>
      <p:sp>
        <p:nvSpPr>
          <p:cNvPr id="241" name="Rounded Rectangle 240"/>
          <p:cNvSpPr/>
          <p:nvPr/>
        </p:nvSpPr>
        <p:spPr>
          <a:xfrm>
            <a:off x="5712475" y="3115259"/>
            <a:ext cx="1285772" cy="738414"/>
          </a:xfrm>
          <a:prstGeom prst="round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ts val="1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Processing</a:t>
            </a:r>
          </a:p>
          <a:p>
            <a:pPr marL="0" marR="0" lvl="0" indent="0" algn="ctr" defTabSz="914400" eaLnBrk="1" fontAlgn="base" latinLnBrk="0" hangingPunct="1">
              <a:lnSpc>
                <a:spcPts val="1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Overlay, Resizing, Color Space Conversion, etc.</a:t>
            </a:r>
          </a:p>
        </p:txBody>
      </p:sp>
      <p:sp>
        <p:nvSpPr>
          <p:cNvPr id="242" name="Rounded Rectangle 241"/>
          <p:cNvSpPr/>
          <p:nvPr/>
        </p:nvSpPr>
        <p:spPr>
          <a:xfrm>
            <a:off x="4577957" y="4788325"/>
            <a:ext cx="764866" cy="449824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Camera I/F (2x Parallel)</a:t>
            </a:r>
          </a:p>
        </p:txBody>
      </p:sp>
      <p:sp>
        <p:nvSpPr>
          <p:cNvPr id="243" name="Rounded Rectangle 242"/>
          <p:cNvSpPr/>
          <p:nvPr/>
        </p:nvSpPr>
        <p:spPr>
          <a:xfrm>
            <a:off x="7100439" y="4789938"/>
            <a:ext cx="739008" cy="386120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McASP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 x2</a:t>
            </a:r>
          </a:p>
        </p:txBody>
      </p:sp>
      <p:sp>
        <p:nvSpPr>
          <p:cNvPr id="244" name="Rounded Rectangle 243"/>
          <p:cNvSpPr/>
          <p:nvPr/>
        </p:nvSpPr>
        <p:spPr>
          <a:xfrm>
            <a:off x="7111705" y="5230050"/>
            <a:ext cx="739008" cy="309832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GPIO</a:t>
            </a:r>
          </a:p>
        </p:txBody>
      </p:sp>
      <p:sp>
        <p:nvSpPr>
          <p:cNvPr id="245" name="Rounded Rectangle 244"/>
          <p:cNvSpPr/>
          <p:nvPr/>
        </p:nvSpPr>
        <p:spPr>
          <a:xfrm>
            <a:off x="7111705" y="5599043"/>
            <a:ext cx="739007" cy="302410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UART x6</a:t>
            </a:r>
          </a:p>
        </p:txBody>
      </p:sp>
      <p:sp>
        <p:nvSpPr>
          <p:cNvPr id="246" name="Rounded Rectangle 245"/>
          <p:cNvSpPr/>
          <p:nvPr/>
        </p:nvSpPr>
        <p:spPr>
          <a:xfrm>
            <a:off x="6222765" y="5222456"/>
            <a:ext cx="796879" cy="317184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SPI x5</a:t>
            </a:r>
          </a:p>
        </p:txBody>
      </p:sp>
      <p:sp>
        <p:nvSpPr>
          <p:cNvPr id="247" name="Rounded Rectangle 246"/>
          <p:cNvSpPr/>
          <p:nvPr/>
        </p:nvSpPr>
        <p:spPr>
          <a:xfrm>
            <a:off x="6227891" y="5599044"/>
            <a:ext cx="791846" cy="302410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I2C x3</a:t>
            </a:r>
          </a:p>
        </p:txBody>
      </p:sp>
      <p:grpSp>
        <p:nvGrpSpPr>
          <p:cNvPr id="2" name="Group 3"/>
          <p:cNvGrpSpPr/>
          <p:nvPr/>
        </p:nvGrpSpPr>
        <p:grpSpPr>
          <a:xfrm>
            <a:off x="7372549" y="2968140"/>
            <a:ext cx="1609344" cy="960997"/>
            <a:chOff x="7435113" y="2929735"/>
            <a:chExt cx="1609344" cy="960997"/>
          </a:xfrm>
        </p:grpSpPr>
        <p:sp>
          <p:nvSpPr>
            <p:cNvPr id="219" name="Rounded Rectangle 218"/>
            <p:cNvSpPr/>
            <p:nvPr/>
          </p:nvSpPr>
          <p:spPr>
            <a:xfrm>
              <a:off x="7435113" y="2929735"/>
              <a:ext cx="1609344" cy="960997"/>
            </a:xfrm>
            <a:prstGeom prst="roundRect">
              <a:avLst>
                <a:gd name="adj" fmla="val 9674"/>
              </a:avLst>
            </a:prstGeom>
            <a:solidFill>
              <a:srgbClr val="4BACC6">
                <a:lumMod val="75000"/>
              </a:srgbClr>
            </a:solidFill>
            <a:ln w="25400" cap="flat" cmpd="sng" algn="ctr">
              <a:solidFill>
                <a:srgbClr val="9BBB59">
                  <a:lumMod val="20000"/>
                  <a:lumOff val="80000"/>
                </a:srgbClr>
              </a:solidFill>
              <a:prstDash val="solid"/>
            </a:ln>
            <a:effectLst>
              <a:outerShdw blurRad="88900" dist="63500" dir="66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Security </a:t>
              </a:r>
              <a:r>
                <a:rPr kumimoji="0" lang="en-US" sz="15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AccelerationPac</a:t>
              </a:r>
              <a:endParaRPr kumimoji="0" lang="en-US" sz="15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Crypto, Secure boot</a:t>
              </a:r>
            </a:p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endParaRPr>
            </a:p>
          </p:txBody>
        </p:sp>
        <p:pic>
          <p:nvPicPr>
            <p:cNvPr id="248" name="Picture 247" descr="Master_Lock_140D.jpg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grayscl/>
              <a:lum bright="10000"/>
            </a:blip>
            <a:stretch>
              <a:fillRect/>
            </a:stretch>
          </p:blipFill>
          <p:spPr>
            <a:xfrm>
              <a:off x="7533631" y="3040595"/>
              <a:ext cx="300934" cy="247779"/>
            </a:xfrm>
            <a:prstGeom prst="rect">
              <a:avLst/>
            </a:prstGeom>
          </p:spPr>
        </p:pic>
      </p:grpSp>
      <p:grpSp>
        <p:nvGrpSpPr>
          <p:cNvPr id="3" name="Group 248"/>
          <p:cNvGrpSpPr/>
          <p:nvPr/>
        </p:nvGrpSpPr>
        <p:grpSpPr>
          <a:xfrm>
            <a:off x="3721094" y="4589509"/>
            <a:ext cx="224413" cy="147530"/>
            <a:chOff x="6362701" y="4572000"/>
            <a:chExt cx="228599" cy="152400"/>
          </a:xfrm>
        </p:grpSpPr>
        <p:sp>
          <p:nvSpPr>
            <p:cNvPr id="250" name="Down Arrow 249"/>
            <p:cNvSpPr/>
            <p:nvPr/>
          </p:nvSpPr>
          <p:spPr>
            <a:xfrm>
              <a:off x="6362701" y="4572000"/>
              <a:ext cx="119506" cy="152400"/>
            </a:xfrm>
            <a:prstGeom prst="downArrow">
              <a:avLst/>
            </a:prstGeom>
            <a:solidFill>
              <a:sysClr val="windowText" lastClr="000000">
                <a:lumMod val="85000"/>
                <a:lumOff val="15000"/>
              </a:sysClr>
            </a:solidFill>
            <a:ln w="12700" cap="flat" cmpd="sng" algn="ctr">
              <a:solidFill>
                <a:srgbClr val="4F81BD">
                  <a:lumMod val="20000"/>
                  <a:lumOff val="8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sz="1000" b="1" kern="0">
                <a:solidFill>
                  <a:sysClr val="window" lastClr="FFFFFF"/>
                </a:solidFill>
                <a:latin typeface="Calibri" pitchFamily="34" charset="0"/>
                <a:ea typeface="ＭＳ Ｐゴシック" pitchFamily="16" charset="-128"/>
                <a:cs typeface="Calibri" pitchFamily="34" charset="0"/>
              </a:endParaRPr>
            </a:p>
          </p:txBody>
        </p:sp>
        <p:sp>
          <p:nvSpPr>
            <p:cNvPr id="251" name="Down Arrow 250"/>
            <p:cNvSpPr/>
            <p:nvPr/>
          </p:nvSpPr>
          <p:spPr>
            <a:xfrm rot="10800000">
              <a:off x="6471794" y="4572000"/>
              <a:ext cx="119506" cy="152400"/>
            </a:xfrm>
            <a:prstGeom prst="downArrow">
              <a:avLst/>
            </a:prstGeom>
            <a:solidFill>
              <a:sysClr val="windowText" lastClr="000000">
                <a:lumMod val="85000"/>
                <a:lumOff val="15000"/>
              </a:sysClr>
            </a:solidFill>
            <a:ln w="12700" cap="flat" cmpd="sng" algn="ctr">
              <a:solidFill>
                <a:srgbClr val="4F81BD">
                  <a:lumMod val="20000"/>
                  <a:lumOff val="8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sz="1000" b="1" kern="0">
                <a:solidFill>
                  <a:sysClr val="window" lastClr="FFFFFF"/>
                </a:solidFill>
                <a:latin typeface="Calibri" pitchFamily="34" charset="0"/>
                <a:ea typeface="ＭＳ Ｐゴシック" pitchFamily="16" charset="-128"/>
                <a:cs typeface="Calibri" pitchFamily="34" charset="0"/>
              </a:endParaRPr>
            </a:p>
          </p:txBody>
        </p:sp>
      </p:grpSp>
      <p:sp>
        <p:nvSpPr>
          <p:cNvPr id="254" name="Rounded Rectangle 253"/>
          <p:cNvSpPr/>
          <p:nvPr/>
        </p:nvSpPr>
        <p:spPr>
          <a:xfrm>
            <a:off x="3496968" y="3292997"/>
            <a:ext cx="1753383" cy="288404"/>
          </a:xfrm>
          <a:prstGeom prst="roundRect">
            <a:avLst/>
          </a:prstGeom>
          <a:solidFill>
            <a:sysClr val="windowText" lastClr="000000">
              <a:lumMod val="75000"/>
              <a:lumOff val="25000"/>
            </a:sysClr>
          </a:solidFill>
          <a:ln w="25400" cap="flat" cmpd="sng" algn="ctr">
            <a:solidFill>
              <a:sysClr val="window" lastClr="FFFFFF"/>
            </a:solidFill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256KB L3</a:t>
            </a:r>
            <a:r>
              <a:rPr kumimoji="0" lang="en-US" sz="1200" b="1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 Shared 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RAM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255" name="Rounded Rectangle 254"/>
          <p:cNvSpPr/>
          <p:nvPr/>
        </p:nvSpPr>
        <p:spPr>
          <a:xfrm>
            <a:off x="3496968" y="3581401"/>
            <a:ext cx="1753383" cy="346114"/>
          </a:xfrm>
          <a:prstGeom prst="roundRect">
            <a:avLst/>
          </a:prstGeom>
          <a:solidFill>
            <a:sysClr val="windowText" lastClr="000000">
              <a:lumMod val="75000"/>
              <a:lumOff val="25000"/>
            </a:sysClr>
          </a:solidFill>
          <a:ln w="25400" cap="flat" cmpd="sng" algn="ctr">
            <a:solidFill>
              <a:sysClr val="window" lastClr="FFFFFF"/>
            </a:solidFill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lvl="0"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32-bit</a:t>
            </a:r>
            <a:r>
              <a:rPr kumimoji="0" lang="en-US" sz="1200" b="1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 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LPDDR2/DDR3/DDR3L</a:t>
            </a:r>
            <a:r>
              <a:rPr kumimoji="0" lang="en-US" sz="1200" b="1" i="0" u="none" strike="noStrike" kern="0" cap="none" spc="0" normalizeH="0" baseline="3000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(2)</a:t>
            </a:r>
            <a:endParaRPr kumimoji="0" lang="en-US" sz="1200" b="1" i="0" u="none" strike="noStrike" kern="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pic>
        <p:nvPicPr>
          <p:cNvPr id="256" name="Picture 61" descr="TI bug white copy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5984" y="722382"/>
            <a:ext cx="214394" cy="223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3" name="Rounded Rectangle 222"/>
          <p:cNvSpPr/>
          <p:nvPr/>
        </p:nvSpPr>
        <p:spPr>
          <a:xfrm>
            <a:off x="7373266" y="1032008"/>
            <a:ext cx="1607910" cy="1894072"/>
          </a:xfrm>
          <a:prstGeom prst="roundRect">
            <a:avLst/>
          </a:prstGeom>
          <a:solidFill>
            <a:srgbClr val="4BACC6">
              <a:lumMod val="75000"/>
            </a:srgbClr>
          </a:solidFill>
          <a:ln w="25400" cap="flat" cmpd="sng" algn="ctr">
            <a:solidFill>
              <a:srgbClr val="9BBB59">
                <a:lumMod val="20000"/>
                <a:lumOff val="80000"/>
              </a:srgb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PRU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238" name="Rounded Rectangle 237"/>
          <p:cNvSpPr/>
          <p:nvPr/>
        </p:nvSpPr>
        <p:spPr>
          <a:xfrm flipH="1">
            <a:off x="7399873" y="1393534"/>
            <a:ext cx="1554697" cy="1484502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kern="0" dirty="0">
                <a:solidFill>
                  <a:srgbClr val="4F81BD"/>
                </a:solidFill>
                <a:latin typeface="Calibri" pitchFamily="34" charset="0"/>
                <a:cs typeface="Calibri" pitchFamily="34" charset="0"/>
              </a:rPr>
              <a:t>Industrial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kern="0" dirty="0" smtClean="0">
                <a:solidFill>
                  <a:srgbClr val="4F81BD"/>
                </a:solidFill>
                <a:latin typeface="Calibri" pitchFamily="34" charset="0"/>
                <a:cs typeface="Calibri" pitchFamily="34" charset="0"/>
              </a:rPr>
              <a:t>Communication Subsystem</a:t>
            </a:r>
            <a:r>
              <a:rPr lang="en-US" sz="12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1000" kern="0" dirty="0" err="1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EtherCAT</a:t>
            </a:r>
            <a:r>
              <a:rPr lang="en-US" sz="1000" b="1" dirty="0" smtClean="0">
                <a:solidFill>
                  <a:srgbClr val="000000"/>
                </a:solidFill>
                <a:latin typeface="Arial Narrow" pitchFamily="34" charset="0"/>
                <a:cs typeface="Times New Roman" pitchFamily="18" charset="0"/>
              </a:rPr>
              <a:t>®</a:t>
            </a:r>
            <a:r>
              <a:rPr lang="en-US" sz="1000" kern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,</a:t>
            </a:r>
            <a:r>
              <a:rPr lang="en-US" sz="1000" kern="0" dirty="0" err="1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PROFINET</a:t>
            </a:r>
            <a:r>
              <a:rPr lang="en-US" sz="1000" b="1" dirty="0">
                <a:solidFill>
                  <a:srgbClr val="000000"/>
                </a:solidFill>
                <a:latin typeface="Arial Narrow" pitchFamily="34" charset="0"/>
                <a:cs typeface="Times New Roman" pitchFamily="18" charset="0"/>
              </a:rPr>
              <a:t>®</a:t>
            </a:r>
            <a:r>
              <a:rPr lang="en-US" sz="1000" kern="0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en-US" sz="1000" kern="0" dirty="0" err="1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EtherNET</a:t>
            </a:r>
            <a:r>
              <a:rPr lang="en-US" sz="1000" kern="0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/IP</a:t>
            </a:r>
            <a:r>
              <a:rPr lang="en-US" sz="1000" b="1" dirty="0" smtClean="0">
                <a:solidFill>
                  <a:srgbClr val="000000"/>
                </a:solidFill>
                <a:latin typeface="Arial Narrow" pitchFamily="34" charset="0"/>
                <a:cs typeface="Times New Roman" pitchFamily="18" charset="0"/>
              </a:rPr>
              <a:t>™</a:t>
            </a:r>
            <a:r>
              <a:rPr lang="en-US" sz="10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kern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+</a:t>
            </a:r>
            <a:br>
              <a:rPr lang="en-US" sz="1000" kern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1000" kern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Motor </a:t>
            </a:r>
            <a:r>
              <a:rPr lang="en-US" sz="1000" kern="0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Feedback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Protocols +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Sigma  Delta</a:t>
            </a:r>
          </a:p>
        </p:txBody>
      </p:sp>
      <p:pic>
        <p:nvPicPr>
          <p:cNvPr id="257" name="Picture 6" descr="http://blogs.msdn.com/blogfiles/gblock/WindowsLiveWriter/MoreWebClientgoodnessshippingWCSF2.0_C95C/Robotic%20Arm_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708" b="90000" l="9063" r="90000"/>
                    </a14:imgEffect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354" y="971080"/>
            <a:ext cx="650471" cy="48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1"/>
          <p:cNvGrpSpPr/>
          <p:nvPr/>
        </p:nvGrpSpPr>
        <p:grpSpPr>
          <a:xfrm>
            <a:off x="3496963" y="1019388"/>
            <a:ext cx="1742529" cy="2106691"/>
            <a:chOff x="3540719" y="1057793"/>
            <a:chExt cx="1742529" cy="2106691"/>
          </a:xfrm>
        </p:grpSpPr>
        <p:sp>
          <p:nvSpPr>
            <p:cNvPr id="205" name="Rounded Rectangle 204"/>
            <p:cNvSpPr/>
            <p:nvPr/>
          </p:nvSpPr>
          <p:spPr>
            <a:xfrm flipH="1">
              <a:off x="3540719" y="1057793"/>
              <a:ext cx="1742529" cy="2106691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88900" dist="63500" dir="66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endParaRPr>
            </a:p>
          </p:txBody>
        </p:sp>
        <p:pic>
          <p:nvPicPr>
            <p:cNvPr id="64" name="Picture 15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rcRect/>
            <a:stretch>
              <a:fillRect/>
            </a:stretch>
          </p:blipFill>
          <p:spPr bwMode="auto">
            <a:xfrm flipH="1">
              <a:off x="3731750" y="1185264"/>
              <a:ext cx="527010" cy="662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5" name="Rounded Rectangle 64"/>
            <p:cNvSpPr/>
            <p:nvPr/>
          </p:nvSpPr>
          <p:spPr>
            <a:xfrm>
              <a:off x="3772482" y="2047397"/>
              <a:ext cx="1371322" cy="260209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chemeClr val="accent3"/>
              </a:solidFill>
              <a:prstDash val="solid"/>
            </a:ln>
            <a:effectLst>
              <a:outerShdw blurRad="88900" dist="63500" dir="66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b="1" kern="0" dirty="0" smtClean="0">
                  <a:latin typeface="Calibri" pitchFamily="34" charset="0"/>
                  <a:cs typeface="Calibri" pitchFamily="34" charset="0"/>
                </a:rPr>
                <a:t>32K/32K L1</a:t>
              </a:r>
              <a:endParaRPr lang="en-US" sz="1100" b="1" kern="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3772482" y="2368523"/>
              <a:ext cx="1371322" cy="260877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chemeClr val="accent3"/>
              </a:solidFill>
              <a:prstDash val="solid"/>
            </a:ln>
            <a:effectLst>
              <a:outerShdw blurRad="88900" dist="63500" dir="66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 kern="0" dirty="0">
                  <a:latin typeface="Calibri" pitchFamily="34" charset="0"/>
                  <a:cs typeface="Calibri" pitchFamily="34" charset="0"/>
                </a:rPr>
                <a:t>256K L2 / L3</a:t>
              </a:r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3768211" y="2690317"/>
              <a:ext cx="1379864" cy="239418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chemeClr val="accent3"/>
              </a:solidFill>
              <a:prstDash val="solid"/>
            </a:ln>
            <a:effectLst>
              <a:outerShdw blurRad="88900" dist="63500" dir="66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b="1" kern="0" dirty="0" smtClean="0">
                  <a:latin typeface="Calibri" pitchFamily="34" charset="0"/>
                  <a:cs typeface="Calibri" pitchFamily="34" charset="0"/>
                </a:rPr>
                <a:t>64K  RAM  </a:t>
              </a:r>
              <a:endParaRPr lang="en-US" sz="1100" b="1" kern="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 flipH="1">
              <a:off x="4185642" y="1159724"/>
              <a:ext cx="10776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latin typeface="Calibri" pitchFamily="34" charset="0"/>
                  <a:ea typeface="ＭＳ Ｐゴシック" pitchFamily="16" charset="-128"/>
                  <a:cs typeface="Calibri" pitchFamily="34" charset="0"/>
                </a:rPr>
                <a:t>ARM®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latin typeface="Calibri" pitchFamily="34" charset="0"/>
                  <a:ea typeface="ＭＳ Ｐゴシック" pitchFamily="16" charset="-128"/>
                  <a:cs typeface="Calibri" pitchFamily="34" charset="0"/>
                </a:rPr>
                <a:t>Cortex </a:t>
              </a:r>
              <a:r>
                <a:rPr lang="en-US" sz="1200" b="1" dirty="0" smtClean="0">
                  <a:latin typeface="Calibri" pitchFamily="34" charset="0"/>
                  <a:ea typeface="ＭＳ Ｐゴシック" pitchFamily="16" charset="-128"/>
                  <a:cs typeface="Calibri" pitchFamily="34" charset="0"/>
                </a:rPr>
                <a:t>A9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latin typeface="Calibri" pitchFamily="34" charset="0"/>
                  <a:ea typeface="ＭＳ Ｐゴシック" pitchFamily="16" charset="-128"/>
                  <a:cs typeface="Calibri" pitchFamily="34" charset="0"/>
                </a:rPr>
                <a:t>Up to 1 GHz</a:t>
              </a:r>
              <a:endParaRPr lang="en-US" sz="1200" dirty="0">
                <a:latin typeface="Calibri" pitchFamily="34" charset="0"/>
                <a:ea typeface="ＭＳ Ｐゴシック" pitchFamily="16" charset="-128"/>
                <a:cs typeface="Calibri" pitchFamily="34" charset="0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200" b="1" dirty="0" smtClean="0">
                <a:latin typeface="Calibri" pitchFamily="34" charset="0"/>
                <a:ea typeface="ＭＳ Ｐゴシック" pitchFamily="16" charset="-128"/>
                <a:cs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266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a0850458\LOCALS~1\Temp\articulate\presenter\imgtemp\wmGCw7Yk_files\slide0001_image001.jp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a0850458\LOCALS~1\Temp\articulate\presenter\imgtemp\1IW6HyKN_files\slide0001_image001.png"/>
</p:tagLst>
</file>

<file path=ppt/theme/theme1.xml><?xml version="1.0" encoding="utf-8"?>
<a:theme xmlns:a="http://schemas.openxmlformats.org/drawingml/2006/main" name="FinalPowerpoint">
  <a:themeElements>
    <a:clrScheme name="Custom 1">
      <a:dk1>
        <a:srgbClr val="000000"/>
      </a:dk1>
      <a:lt1>
        <a:srgbClr val="FFFFFF"/>
      </a:lt1>
      <a:dk2>
        <a:srgbClr val="DE0000"/>
      </a:dk2>
      <a:lt2>
        <a:srgbClr val="808080"/>
      </a:lt2>
      <a:accent1>
        <a:srgbClr val="DE0000"/>
      </a:accent1>
      <a:accent2>
        <a:srgbClr val="AEAEAE"/>
      </a:accent2>
      <a:accent3>
        <a:srgbClr val="117788"/>
      </a:accent3>
      <a:accent4>
        <a:srgbClr val="404040"/>
      </a:accent4>
      <a:accent5>
        <a:srgbClr val="7F7F7F"/>
      </a:accent5>
      <a:accent6>
        <a:srgbClr val="32B4CE"/>
      </a:accent6>
      <a:hlink>
        <a:srgbClr val="DE0000"/>
      </a:hlink>
      <a:folHlink>
        <a:srgbClr val="AAAAAA"/>
      </a:folHlink>
    </a:clrScheme>
    <a:fontScheme name="FinalPower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FinalPowerpoint 1">
        <a:dk1>
          <a:srgbClr val="000000"/>
        </a:dk1>
        <a:lt1>
          <a:srgbClr val="FFFFFF"/>
        </a:lt1>
        <a:dk2>
          <a:srgbClr val="FF0000"/>
        </a:dk2>
        <a:lt2>
          <a:srgbClr val="808080"/>
        </a:lt2>
        <a:accent1>
          <a:srgbClr val="AAAAAA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D2D2D2"/>
        </a:accent5>
        <a:accent6>
          <a:srgbClr val="000000"/>
        </a:accent6>
        <a:hlink>
          <a:srgbClr val="FF0000"/>
        </a:hlink>
        <a:folHlink>
          <a:srgbClr val="AAAAA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nalPowerpoint 2">
        <a:dk1>
          <a:srgbClr val="AAAAAA"/>
        </a:dk1>
        <a:lt1>
          <a:srgbClr val="FFFFFF"/>
        </a:lt1>
        <a:dk2>
          <a:srgbClr val="000000"/>
        </a:dk2>
        <a:lt2>
          <a:srgbClr val="FFFFFF"/>
        </a:lt2>
        <a:accent1>
          <a:srgbClr val="AAAAAA"/>
        </a:accent1>
        <a:accent2>
          <a:srgbClr val="FFFFFF"/>
        </a:accent2>
        <a:accent3>
          <a:srgbClr val="AAAAAA"/>
        </a:accent3>
        <a:accent4>
          <a:srgbClr val="DADADA"/>
        </a:accent4>
        <a:accent5>
          <a:srgbClr val="D2D2D2"/>
        </a:accent5>
        <a:accent6>
          <a:srgbClr val="E7E7E7"/>
        </a:accent6>
        <a:hlink>
          <a:srgbClr val="AAAAAA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nalPowerpoint 3">
        <a:dk1>
          <a:srgbClr val="808080"/>
        </a:dk1>
        <a:lt1>
          <a:srgbClr val="FFFFFF"/>
        </a:lt1>
        <a:dk2>
          <a:srgbClr val="AAAAAA"/>
        </a:dk2>
        <a:lt2>
          <a:srgbClr val="000000"/>
        </a:lt2>
        <a:accent1>
          <a:srgbClr val="000000"/>
        </a:accent1>
        <a:accent2>
          <a:srgbClr val="AAAAAA"/>
        </a:accent2>
        <a:accent3>
          <a:srgbClr val="D2D2D2"/>
        </a:accent3>
        <a:accent4>
          <a:srgbClr val="DADADA"/>
        </a:accent4>
        <a:accent5>
          <a:srgbClr val="AAAAAA"/>
        </a:accent5>
        <a:accent6>
          <a:srgbClr val="9A9A9A"/>
        </a:accent6>
        <a:hlink>
          <a:srgbClr val="FF00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nalPowerpoint 4">
        <a:dk1>
          <a:srgbClr val="000000"/>
        </a:dk1>
        <a:lt1>
          <a:srgbClr val="FF0000"/>
        </a:lt1>
        <a:dk2>
          <a:srgbClr val="FFFFFF"/>
        </a:dk2>
        <a:lt2>
          <a:srgbClr val="000000"/>
        </a:lt2>
        <a:accent1>
          <a:srgbClr val="AAAAAA"/>
        </a:accent1>
        <a:accent2>
          <a:srgbClr val="FFFFFF"/>
        </a:accent2>
        <a:accent3>
          <a:srgbClr val="FFAAAA"/>
        </a:accent3>
        <a:accent4>
          <a:srgbClr val="000000"/>
        </a:accent4>
        <a:accent5>
          <a:srgbClr val="D2D2D2"/>
        </a:accent5>
        <a:accent6>
          <a:srgbClr val="E7E7E7"/>
        </a:accent6>
        <a:hlink>
          <a:srgbClr val="000000"/>
        </a:hlink>
        <a:folHlink>
          <a:srgbClr val="AAAAA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toTheme">
  <a:themeElements>
    <a:clrScheme name="tto 5">
      <a:dk1>
        <a:srgbClr val="000000"/>
      </a:dk1>
      <a:lt1>
        <a:srgbClr val="FFFFFF"/>
      </a:lt1>
      <a:dk2>
        <a:srgbClr val="0066FF"/>
      </a:dk2>
      <a:lt2>
        <a:srgbClr val="FFFFFF"/>
      </a:lt2>
      <a:accent1>
        <a:srgbClr val="FFFFCC"/>
      </a:accent1>
      <a:accent2>
        <a:srgbClr val="B5E0E3"/>
      </a:accent2>
      <a:accent3>
        <a:srgbClr val="E5D093"/>
      </a:accent3>
      <a:accent4>
        <a:srgbClr val="CCB374"/>
      </a:accent4>
      <a:accent5>
        <a:srgbClr val="C7A2E3"/>
      </a:accent5>
      <a:accent6>
        <a:srgbClr val="5DD3FF"/>
      </a:accent6>
      <a:hlink>
        <a:srgbClr val="E5D093"/>
      </a:hlink>
      <a:folHlink>
        <a:srgbClr val="CCB374"/>
      </a:folHlink>
    </a:clrScheme>
    <a:fontScheme name="tt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8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2800" b="1" i="0" u="none" strike="noStrike" cap="none" normalizeH="0" baseline="0" dirty="0" smtClean="0">
            <a:ln>
              <a:noFill/>
            </a:ln>
            <a:solidFill>
              <a:schemeClr val="dk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8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pitchFamily="34" charset="0"/>
          </a:defRPr>
        </a:defPPr>
      </a:lstStyle>
    </a:lnDef>
    <a:txDef>
      <a:spPr>
        <a:noFill/>
      </a:spPr>
      <a:bodyPr wrap="square" rtlCol="0" anchor="ctr" anchorCtr="0">
        <a:spAutoFit/>
      </a:bodyPr>
      <a:lstStyle>
        <a:defPPr>
          <a:defRPr dirty="0" smtClean="0">
            <a:solidFill>
              <a:schemeClr val="dk1"/>
            </a:solidFill>
            <a:effectLst/>
          </a:defRPr>
        </a:defPPr>
      </a:lstStyle>
    </a:txDef>
  </a:objectDefaults>
  <a:extraClrSchemeLst>
    <a:extraClrScheme>
      <a:clrScheme name="tto 1">
        <a:dk1>
          <a:srgbClr val="000000"/>
        </a:dk1>
        <a:lt1>
          <a:srgbClr val="FEFFFF"/>
        </a:lt1>
        <a:dk2>
          <a:srgbClr val="000000"/>
        </a:dk2>
        <a:lt2>
          <a:srgbClr val="FEFFFF"/>
        </a:lt2>
        <a:accent1>
          <a:srgbClr val="F6F6F6"/>
        </a:accent1>
        <a:accent2>
          <a:srgbClr val="AFAFAF"/>
        </a:accent2>
        <a:accent3>
          <a:srgbClr val="DEDEDE"/>
        </a:accent3>
        <a:accent4>
          <a:srgbClr val="C3C3C3"/>
        </a:accent4>
        <a:accent5>
          <a:srgbClr val="FAFAFA"/>
        </a:accent5>
        <a:accent6>
          <a:srgbClr val="9E9E9E"/>
        </a:accent6>
        <a:hlink>
          <a:srgbClr val="DEDEDE"/>
        </a:hlink>
        <a:folHlink>
          <a:srgbClr val="C3C3C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to 2">
        <a:dk1>
          <a:srgbClr val="2181B7"/>
        </a:dk1>
        <a:lt1>
          <a:srgbClr val="FFFFFF"/>
        </a:lt1>
        <a:dk2>
          <a:srgbClr val="2181B7"/>
        </a:dk2>
        <a:lt2>
          <a:srgbClr val="FFFF99"/>
        </a:lt2>
        <a:accent1>
          <a:srgbClr val="003399"/>
        </a:accent1>
        <a:accent2>
          <a:srgbClr val="01B0FF"/>
        </a:accent2>
        <a:accent3>
          <a:srgbClr val="6666FF"/>
        </a:accent3>
        <a:accent4>
          <a:srgbClr val="1C6D9A"/>
        </a:accent4>
        <a:accent5>
          <a:srgbClr val="474B72"/>
        </a:accent5>
        <a:accent6>
          <a:srgbClr val="7030A0"/>
        </a:accent6>
        <a:hlink>
          <a:srgbClr val="6666FF"/>
        </a:hlink>
        <a:folHlink>
          <a:srgbClr val="1C6D9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to 3">
        <a:dk1>
          <a:srgbClr val="042AA4"/>
        </a:dk1>
        <a:lt1>
          <a:srgbClr val="FFFFFF"/>
        </a:lt1>
        <a:dk2>
          <a:srgbClr val="042AA4"/>
        </a:dk2>
        <a:lt2>
          <a:srgbClr val="FE9B03"/>
        </a:lt2>
        <a:accent1>
          <a:srgbClr val="000F40"/>
        </a:accent1>
        <a:accent2>
          <a:srgbClr val="603900"/>
        </a:accent2>
        <a:accent3>
          <a:srgbClr val="005C00"/>
        </a:accent3>
        <a:accent4>
          <a:srgbClr val="0249FC"/>
        </a:accent4>
        <a:accent5>
          <a:srgbClr val="7030A0"/>
        </a:accent5>
        <a:accent6>
          <a:srgbClr val="000000"/>
        </a:accent6>
        <a:hlink>
          <a:srgbClr val="005C00"/>
        </a:hlink>
        <a:folHlink>
          <a:srgbClr val="0249F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to 4">
        <a:dk1>
          <a:srgbClr val="000000"/>
        </a:dk1>
        <a:lt1>
          <a:srgbClr val="FFFFFF"/>
        </a:lt1>
        <a:dk2>
          <a:srgbClr val="4282E0"/>
        </a:dk2>
        <a:lt2>
          <a:srgbClr val="FFFFFF"/>
        </a:lt2>
        <a:accent1>
          <a:srgbClr val="C0F6F5"/>
        </a:accent1>
        <a:accent2>
          <a:srgbClr val="FAFEDA"/>
        </a:accent2>
        <a:accent3>
          <a:srgbClr val="FFCCFF"/>
        </a:accent3>
        <a:accent4>
          <a:srgbClr val="B4FCB2"/>
        </a:accent4>
        <a:accent5>
          <a:srgbClr val="FFFF99"/>
        </a:accent5>
        <a:accent6>
          <a:srgbClr val="5DD3FF"/>
        </a:accent6>
        <a:hlink>
          <a:srgbClr val="FFCCFF"/>
        </a:hlink>
        <a:folHlink>
          <a:srgbClr val="B4FC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to 5">
        <a:dk1>
          <a:srgbClr val="000000"/>
        </a:dk1>
        <a:lt1>
          <a:srgbClr val="FFFFFF"/>
        </a:lt1>
        <a:dk2>
          <a:srgbClr val="0066FF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E5D093"/>
        </a:accent3>
        <a:accent4>
          <a:srgbClr val="CCB374"/>
        </a:accent4>
        <a:accent5>
          <a:srgbClr val="C7A2E3"/>
        </a:accent5>
        <a:accent6>
          <a:srgbClr val="5DD3FF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to 6">
        <a:dk1>
          <a:srgbClr val="000000"/>
        </a:dk1>
        <a:lt1>
          <a:srgbClr val="FFFFFF"/>
        </a:lt1>
        <a:dk2>
          <a:srgbClr val="FF0000"/>
        </a:dk2>
        <a:lt2>
          <a:srgbClr val="FFFFFF"/>
        </a:lt2>
        <a:accent1>
          <a:srgbClr val="FFFF66"/>
        </a:accent1>
        <a:accent2>
          <a:srgbClr val="99FF66"/>
        </a:accent2>
        <a:accent3>
          <a:srgbClr val="99FFCC"/>
        </a:accent3>
        <a:accent4>
          <a:srgbClr val="FF99FF"/>
        </a:accent4>
        <a:accent5>
          <a:srgbClr val="93E2FF"/>
        </a:accent5>
        <a:accent6>
          <a:srgbClr val="FFE599"/>
        </a:accent6>
        <a:hlink>
          <a:srgbClr val="99FFCC"/>
        </a:hlink>
        <a:folHlink>
          <a:srgbClr val="FF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to 7">
        <a:dk1>
          <a:srgbClr val="FEFFFF"/>
        </a:dk1>
        <a:lt1>
          <a:srgbClr val="000000"/>
        </a:lt1>
        <a:dk2>
          <a:srgbClr val="FEFFFF"/>
        </a:dk2>
        <a:lt2>
          <a:srgbClr val="000000"/>
        </a:lt2>
        <a:accent1>
          <a:srgbClr val="F6F6F6"/>
        </a:accent1>
        <a:accent2>
          <a:srgbClr val="AFAFAF"/>
        </a:accent2>
        <a:accent3>
          <a:srgbClr val="DEDEDE"/>
        </a:accent3>
        <a:accent4>
          <a:srgbClr val="C3C3C3"/>
        </a:accent4>
        <a:accent5>
          <a:srgbClr val="FAFAFA"/>
        </a:accent5>
        <a:accent6>
          <a:srgbClr val="000000"/>
        </a:accent6>
        <a:hlink>
          <a:srgbClr val="DEDEDE"/>
        </a:hlink>
        <a:folHlink>
          <a:srgbClr val="C3C3C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14366</TotalTime>
  <Words>4403</Words>
  <Application>Microsoft Office PowerPoint</Application>
  <PresentationFormat>On-screen Show (4:3)</PresentationFormat>
  <Paragraphs>1021</Paragraphs>
  <Slides>66</Slides>
  <Notes>38</Notes>
  <HiddenSlides>1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66</vt:i4>
      </vt:variant>
    </vt:vector>
  </HeadingPairs>
  <TitlesOfParts>
    <vt:vector size="68" baseType="lpstr">
      <vt:lpstr>FinalPowerpoint</vt:lpstr>
      <vt:lpstr>ttoTheme</vt:lpstr>
      <vt:lpstr>Sitara Family Overview</vt:lpstr>
      <vt:lpstr>Agenda</vt:lpstr>
      <vt:lpstr>Sitara Architecture Overview</vt:lpstr>
      <vt:lpstr>Hero Processors Available Today</vt:lpstr>
      <vt:lpstr>PowerPoint Presentation</vt:lpstr>
      <vt:lpstr>AM437x: A scalable platform with 4 pin-to-pin compatible devices</vt:lpstr>
      <vt:lpstr>Sitara Applications</vt:lpstr>
      <vt:lpstr>PowerPoint Presentation</vt:lpstr>
      <vt:lpstr>AM437x Cortex™-A9 based processors</vt:lpstr>
      <vt:lpstr>PowerPoint Presentation</vt:lpstr>
      <vt:lpstr> AM437x Architecture Overview Processors and Co-processors </vt:lpstr>
      <vt:lpstr>Cortex-A9 (AM437x) vs Cortex-A8 (AM335x)</vt:lpstr>
      <vt:lpstr>Cortex A-9 Features</vt:lpstr>
      <vt:lpstr>Cortex A-9 Features</vt:lpstr>
      <vt:lpstr>SIMD Engine NEON</vt:lpstr>
      <vt:lpstr>NEON Registers </vt:lpstr>
      <vt:lpstr>Vector Floating Point (VFP)</vt:lpstr>
      <vt:lpstr>Programmable Real-Time Unit (PRU) Subsystem</vt:lpstr>
      <vt:lpstr>Display Subsystem (DSS)</vt:lpstr>
      <vt:lpstr>Display Subsystem (DSS)</vt:lpstr>
      <vt:lpstr>Graphic Accelerator SGX530  (Imagination Technologies)</vt:lpstr>
      <vt:lpstr>Crypto Hardware Accelerator</vt:lpstr>
      <vt:lpstr> AM437x Architecture Overview Peripherals </vt:lpstr>
      <vt:lpstr>Camera Subsystem (2x)</vt:lpstr>
      <vt:lpstr>Camera Subsystem</vt:lpstr>
      <vt:lpstr>EMAC – Ethernet Media Access Controller switch</vt:lpstr>
      <vt:lpstr>PowerPoint Presentation</vt:lpstr>
      <vt:lpstr>USB 2.0 – Universal Serial Bus</vt:lpstr>
      <vt:lpstr>USB 2.0 – Universal Serial Bus</vt:lpstr>
      <vt:lpstr>External memory interfaces</vt:lpstr>
      <vt:lpstr>AM437x has numerous serial peripherals…</vt:lpstr>
      <vt:lpstr>AM437x has numerous serial peripherals (cont.)…</vt:lpstr>
      <vt:lpstr>AM437x: Two ADCs</vt:lpstr>
      <vt:lpstr>Sitara Architecture – Memories and Buses</vt:lpstr>
      <vt:lpstr>Buses and Memories</vt:lpstr>
      <vt:lpstr>AM437x Memory interface (LPDDR2/DDR3)</vt:lpstr>
      <vt:lpstr>AM437x DDR3 Low Power</vt:lpstr>
      <vt:lpstr> Buses and Memories- Inter-Connect   </vt:lpstr>
      <vt:lpstr> Buses and Memories-Inter-Connect   </vt:lpstr>
      <vt:lpstr>Clocks</vt:lpstr>
      <vt:lpstr>System enhancements over AM335x</vt:lpstr>
      <vt:lpstr>System enhancements over AM335x</vt:lpstr>
      <vt:lpstr>AM437x ROM</vt:lpstr>
      <vt:lpstr>AM437x – Differentiation vs. AM335x</vt:lpstr>
      <vt:lpstr>Package</vt:lpstr>
      <vt:lpstr>Tools and Software Overview</vt:lpstr>
      <vt:lpstr>Getting Start Guide http://processors.wiki.ti.com/index.php/Sitara_Linux_SDK_Getting_Started_Guide</vt:lpstr>
      <vt:lpstr>Software and tools Page http://www.ti.com/lsds/ti/arm/sitara_arm_cortex_a_processor/arm_cortex_a9_core/am437x_arm_cortex_a9/tools_software.page</vt:lpstr>
      <vt:lpstr>Software Product page  http://software-dl.ti.com/sitara_linux/esd/AM335xSDK/latest/index_FDS.html</vt:lpstr>
      <vt:lpstr>Software Product page  http://software-dl.ti.com/sitara_linux/esd/AM437xSDK/latest/index_FDS.html</vt:lpstr>
      <vt:lpstr>Software Product page (2)  http://software-dl.ti.com/sitara_linux/esd/AM437xSDK/latest/index_FDS.html</vt:lpstr>
      <vt:lpstr>Software Product page (3)  http://software-dl.ti.com/sitara_linux/esd/AM437xSDK/latest/index_FDS.html</vt:lpstr>
      <vt:lpstr>Development Tools http://www.ti.com/lsds/ti/arm/sitara_arm_cortex_a_processor/arm_cortex_a9_core/am437x_arm_cortex_a9/tools_software.page#tools</vt:lpstr>
      <vt:lpstr>Development Tools (2) http://www.ti.com/lsds/ti/arm/sitara_arm_cortex_a_processor/arm_cortex_a9_core/am437x_arm_cortex_a9/tools_software.page#tools</vt:lpstr>
      <vt:lpstr>TI Reference designs  http://www.ti.com/general/docs/refdesignsearchresults.tsp?keyword=am335x </vt:lpstr>
      <vt:lpstr>TI Reference designs  http://www.ti.com/general/docs/refdesignsearchresults.tsp?keyword=am437x </vt:lpstr>
      <vt:lpstr>Linux SDK</vt:lpstr>
      <vt:lpstr>Linux SDK directories (1)</vt:lpstr>
      <vt:lpstr>Linux SDK directories (2)</vt:lpstr>
      <vt:lpstr>Development Platforms</vt:lpstr>
      <vt:lpstr>AM335x Development Platforms</vt:lpstr>
      <vt:lpstr>AM335x Development Platforms</vt:lpstr>
      <vt:lpstr>AM437x EVMs and Development Tools</vt:lpstr>
      <vt:lpstr>PowerPoint Presentation</vt:lpstr>
      <vt:lpstr>PowerPoint Presentation</vt:lpstr>
      <vt:lpstr>PowerPoint Presentation</vt:lpstr>
    </vt:vector>
  </TitlesOfParts>
  <Company>Texas Instruments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here</dc:title>
  <dc:creator>Greene, Matt</dc:creator>
  <cp:lastModifiedBy>Katzur, Ran</cp:lastModifiedBy>
  <cp:revision>279</cp:revision>
  <cp:lastPrinted>2014-10-31T10:45:55Z</cp:lastPrinted>
  <dcterms:created xsi:type="dcterms:W3CDTF">2007-12-19T20:51:45Z</dcterms:created>
  <dcterms:modified xsi:type="dcterms:W3CDTF">2014-11-10T16:15:45Z</dcterms:modified>
</cp:coreProperties>
</file>